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4" r:id="rId2"/>
    <p:sldId id="1596" r:id="rId3"/>
    <p:sldId id="545" r:id="rId4"/>
    <p:sldId id="528" r:id="rId5"/>
    <p:sldId id="536" r:id="rId6"/>
    <p:sldId id="1597" r:id="rId7"/>
    <p:sldId id="1594" r:id="rId8"/>
    <p:sldId id="542" r:id="rId9"/>
    <p:sldId id="529" r:id="rId10"/>
    <p:sldId id="423" r:id="rId11"/>
    <p:sldId id="534" r:id="rId12"/>
    <p:sldId id="530" r:id="rId13"/>
    <p:sldId id="1595" r:id="rId14"/>
    <p:sldId id="417" r:id="rId15"/>
    <p:sldId id="1598" r:id="rId16"/>
    <p:sldId id="540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F27"/>
    <a:srgbClr val="663300"/>
    <a:srgbClr val="A61A1A"/>
    <a:srgbClr val="582C00"/>
    <a:srgbClr val="B07500"/>
    <a:srgbClr val="D28C00"/>
    <a:srgbClr val="86184F"/>
    <a:srgbClr val="A46D00"/>
    <a:srgbClr val="6A6800"/>
    <a:srgbClr val="004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495" autoAdjust="0"/>
  </p:normalViewPr>
  <p:slideViewPr>
    <p:cSldViewPr>
      <p:cViewPr varScale="1">
        <p:scale>
          <a:sx n="129" d="100"/>
          <a:sy n="129" d="100"/>
        </p:scale>
        <p:origin x="111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urple rectangle with fall leaves and pumpkins&#10;&#10;Description automatically generated">
            <a:extLst>
              <a:ext uri="{FF2B5EF4-FFF2-40B4-BE49-F238E27FC236}">
                <a16:creationId xmlns:a16="http://schemas.microsoft.com/office/drawing/2014/main" id="{A84F0558-621C-A89D-0D10-FCBB393C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36BCB4-1508-BFF9-7AA1-BAD10F153236}"/>
              </a:ext>
            </a:extLst>
          </p:cNvPr>
          <p:cNvSpPr txBox="1">
            <a:spLocks/>
          </p:cNvSpPr>
          <p:nvPr/>
        </p:nvSpPr>
        <p:spPr>
          <a:xfrm>
            <a:off x="114300" y="742950"/>
            <a:ext cx="8915400" cy="23388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2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LillyBelle" pitchFamily="2" charset="-128"/>
                <a:cs typeface="LillyBelle" pitchFamily="2" charset="-128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EF852-8943-BF17-5651-F09C8BEE6E38}"/>
              </a:ext>
            </a:extLst>
          </p:cNvPr>
          <p:cNvSpPr txBox="1"/>
          <p:nvPr/>
        </p:nvSpPr>
        <p:spPr>
          <a:xfrm>
            <a:off x="2247900" y="325755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lways  forever" pitchFamily="2" charset="0"/>
              </a:rPr>
              <a:t>October 13, 2024</a:t>
            </a:r>
          </a:p>
        </p:txBody>
      </p:sp>
    </p:spTree>
    <p:extLst>
      <p:ext uri="{BB962C8B-B14F-4D97-AF65-F5344CB8AC3E}">
        <p14:creationId xmlns:p14="http://schemas.microsoft.com/office/powerpoint/2010/main" val="2704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61950"/>
            <a:ext cx="8458200" cy="4419600"/>
          </a:xfrm>
          <a:prstGeom prst="rect">
            <a:avLst/>
          </a:prstGeom>
          <a:solidFill>
            <a:schemeClr val="bg1"/>
          </a:solidFill>
          <a:ln w="76200">
            <a:solidFill>
              <a:srgbClr val="581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1040120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E36303"/>
                </a:solidFill>
                <a:latin typeface="Arial Narrow" panose="020B0606020202030204" pitchFamily="34" charset="0"/>
              </a:rPr>
              <a:t>Ingathering</a:t>
            </a:r>
          </a:p>
          <a:p>
            <a:r>
              <a:rPr lang="en-US" dirty="0"/>
              <a:t>	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2407004"/>
            <a:ext cx="3124200" cy="0"/>
          </a:xfrm>
          <a:prstGeom prst="line">
            <a:avLst/>
          </a:prstGeom>
          <a:ln w="28575">
            <a:solidFill>
              <a:srgbClr val="581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917" y="486122"/>
            <a:ext cx="5095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5815BB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45</a:t>
            </a:r>
            <a:r>
              <a:rPr lang="en-US" sz="6600" baseline="30000" dirty="0">
                <a:solidFill>
                  <a:srgbClr val="5815BB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th</a:t>
            </a:r>
            <a:r>
              <a:rPr lang="en-US" sz="6600" dirty="0">
                <a:solidFill>
                  <a:srgbClr val="5815BB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annual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5362541" y="666751"/>
            <a:ext cx="3224676" cy="3886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5487446" y="915949"/>
            <a:ext cx="1370553" cy="183250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5535726" y="2883051"/>
            <a:ext cx="2881534" cy="1482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7021750" y="915948"/>
            <a:ext cx="1395510" cy="18325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 descr="onesie sn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30" y="959141"/>
            <a:ext cx="1322150" cy="17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6700" y="2633888"/>
            <a:ext cx="5057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See samples &amp; instructions on the Gathering Area table.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" y="2407004"/>
            <a:ext cx="762000" cy="0"/>
          </a:xfrm>
          <a:prstGeom prst="line">
            <a:avLst/>
          </a:prstGeom>
          <a:ln w="28575">
            <a:solidFill>
              <a:srgbClr val="581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7" y="2883096"/>
            <a:ext cx="2664946" cy="1482752"/>
          </a:xfrm>
          <a:prstGeom prst="rect">
            <a:avLst/>
          </a:prstGeom>
        </p:spPr>
      </p:pic>
      <p:pic>
        <p:nvPicPr>
          <p:cNvPr id="1047" name="Picture 23" descr="toiletri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52" y="959141"/>
            <a:ext cx="1259306" cy="17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9BC29E-BE4D-443C-7C21-ADF851ACFA6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8618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997" y="-50523"/>
            <a:ext cx="9637643" cy="5163014"/>
            <a:chOff x="70237" y="-77298"/>
            <a:chExt cx="9637643" cy="5163014"/>
          </a:xfrm>
        </p:grpSpPr>
        <p:sp>
          <p:nvSpPr>
            <p:cNvPr id="4" name="TextBox 3"/>
            <p:cNvSpPr txBox="1"/>
            <p:nvPr/>
          </p:nvSpPr>
          <p:spPr>
            <a:xfrm>
              <a:off x="548640" y="-77298"/>
              <a:ext cx="9159240" cy="13234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8000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6A68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Rockwell Extra Bold" panose="02060903040505020403" pitchFamily="18" charset="0"/>
                </a:rPr>
                <a:t>OCTOBER</a:t>
              </a:r>
              <a:r>
                <a:rPr lang="en-US" sz="6600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 </a:t>
              </a:r>
              <a:r>
                <a:rPr lang="en-US" sz="5400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A46D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at the</a:t>
              </a:r>
              <a:endParaRPr lang="en-US" sz="48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46D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4955" y="295007"/>
              <a:ext cx="6155952" cy="2371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>
                <a:lnSpc>
                  <a:spcPct val="200000"/>
                </a:lnSpc>
              </a:pPr>
              <a:r>
                <a:rPr lang="en-US" sz="8800" b="1" dirty="0">
                  <a:solidFill>
                    <a:srgbClr val="86184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  <a:cs typeface="Times New Roman" panose="02020603050405020304" pitchFamily="18" charset="0"/>
                </a:rPr>
                <a:t>FOOD PANTRY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37" y="2372424"/>
              <a:ext cx="9006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Gill Sans MT Condensed" panose="020B0506020104020203" pitchFamily="34" charset="0"/>
                </a:rPr>
                <a:t>*Instant Boxed Potatoes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7" y="3516056"/>
              <a:ext cx="9006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Gill Sans MT Condensed" panose="020B0506020104020203" pitchFamily="34" charset="0"/>
                </a:rPr>
                <a:t>*Gravy   *Granola Bars</a:t>
              </a:r>
            </a:p>
          </p:txBody>
        </p:sp>
      </p:grpSp>
      <p:pic>
        <p:nvPicPr>
          <p:cNvPr id="19" name="Picture 18" descr="A bag of food and drinks&#10;&#10;Description automatically generated">
            <a:extLst>
              <a:ext uri="{FF2B5EF4-FFF2-40B4-BE49-F238E27FC236}">
                <a16:creationId xmlns:a16="http://schemas.microsoft.com/office/drawing/2014/main" id="{16626CDD-FF79-EBD8-03C2-8D32381E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86" y="590550"/>
            <a:ext cx="3056229" cy="20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32" y="9525"/>
            <a:ext cx="305346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70301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>
                <a:solidFill>
                  <a:srgbClr val="00FFFF"/>
                </a:solidFill>
                <a:latin typeface="AR CENA" panose="02000000000000000000" pitchFamily="2" charset="0"/>
              </a:rPr>
              <a:t>Come join us</a:t>
            </a:r>
            <a:endParaRPr lang="en-US" sz="2800" dirty="0">
              <a:solidFill>
                <a:srgbClr val="00FFFF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7" y="2811006"/>
            <a:ext cx="6143625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rgbClr val="FF66FF"/>
                </a:solidFill>
                <a:latin typeface="AR CENA" panose="02000000000000000000" pitchFamily="2" charset="0"/>
              </a:rPr>
              <a:t>Wednesday mornings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50838"/>
            <a:ext cx="61722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9am in the sanctuary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2811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 CHRISTY" panose="02000000000000000000" pitchFamily="2" charset="0"/>
              </a:rPr>
              <a:t>YOGA</a:t>
            </a:r>
            <a:r>
              <a:rPr lang="en-US" sz="8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 CHRISTY" panose="02000000000000000000" pitchFamily="2" charset="0"/>
              </a:rPr>
              <a:t> </a:t>
            </a:r>
            <a:r>
              <a:rPr lang="en-US" sz="8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 back!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2" y="133350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AR CHRISTY" panose="02000000000000000000" pitchFamily="2" charset="0"/>
              </a:rPr>
              <a:t>YOGA</a:t>
            </a:r>
            <a:r>
              <a:rPr lang="en-US" sz="8000" b="1" dirty="0">
                <a:solidFill>
                  <a:srgbClr val="7030A0"/>
                </a:solidFill>
                <a:latin typeface="AR CHRISTY" panose="02000000000000000000" pitchFamily="2" charset="0"/>
              </a:rPr>
              <a:t> </a:t>
            </a:r>
            <a:r>
              <a:rPr lang="en-US" sz="8000" b="1" i="1" dirty="0">
                <a:solidFill>
                  <a:srgbClr val="7030A0"/>
                </a:solidFill>
              </a:rPr>
              <a:t>is back!</a:t>
            </a:r>
          </a:p>
        </p:txBody>
      </p:sp>
    </p:spTree>
    <p:extLst>
      <p:ext uri="{BB962C8B-B14F-4D97-AF65-F5344CB8AC3E}">
        <p14:creationId xmlns:p14="http://schemas.microsoft.com/office/powerpoint/2010/main" val="34763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with a heart&#10;&#10;Description automatically generated">
            <a:extLst>
              <a:ext uri="{FF2B5EF4-FFF2-40B4-BE49-F238E27FC236}">
                <a16:creationId xmlns:a16="http://schemas.microsoft.com/office/drawing/2014/main" id="{9846DBE2-67B0-F315-0C64-7B5EABD5D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5143500" cy="5143500"/>
          </a:xfrm>
          <a:prstGeom prst="rect">
            <a:avLst/>
          </a:prstGeom>
        </p:spPr>
      </p:pic>
      <p:pic>
        <p:nvPicPr>
          <p:cNvPr id="5" name="Picture 4" descr="A colorful cross with hands&#10;&#10;Description automatically generated">
            <a:extLst>
              <a:ext uri="{FF2B5EF4-FFF2-40B4-BE49-F238E27FC236}">
                <a16:creationId xmlns:a16="http://schemas.microsoft.com/office/drawing/2014/main" id="{AF5CF541-3396-674E-AE8B-FA87EE4B1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7800" y="0"/>
            <a:ext cx="3419732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2E16-55B4-DAE0-3E6E-997D76907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629150"/>
            <a:ext cx="3398520" cy="514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8BB0BB-07FA-CA86-B43B-CCC97B168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0" y="4248150"/>
            <a:ext cx="3596840" cy="457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Picture 24" descr="A red heart with a brush stroke&#10;&#10;Description automatically generated">
            <a:extLst>
              <a:ext uri="{FF2B5EF4-FFF2-40B4-BE49-F238E27FC236}">
                <a16:creationId xmlns:a16="http://schemas.microsoft.com/office/drawing/2014/main" id="{C8A0CAC1-D00E-1D8B-7B72-5171243299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597">
            <a:off x="3154277" y="3530287"/>
            <a:ext cx="1022084" cy="1029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91062-5FCB-8FD9-C51F-2A3CB64FDD44}"/>
              </a:ext>
            </a:extLst>
          </p:cNvPr>
          <p:cNvSpPr txBox="1"/>
          <p:nvPr/>
        </p:nvSpPr>
        <p:spPr>
          <a:xfrm>
            <a:off x="114300" y="418530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HURRICANES HELENE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0F39B1-011A-816C-3E52-32FA25EE4456}"/>
              </a:ext>
            </a:extLst>
          </p:cNvPr>
          <p:cNvSpPr txBox="1"/>
          <p:nvPr/>
        </p:nvSpPr>
        <p:spPr>
          <a:xfrm>
            <a:off x="106680" y="459109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and MILTON</a:t>
            </a:r>
          </a:p>
        </p:txBody>
      </p:sp>
    </p:spTree>
    <p:extLst>
      <p:ext uri="{BB962C8B-B14F-4D97-AF65-F5344CB8AC3E}">
        <p14:creationId xmlns:p14="http://schemas.microsoft.com/office/powerpoint/2010/main" val="26650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0"/>
            <a:ext cx="9140456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“The  </a:t>
              </a:r>
              <a:r>
                <a:rPr lang="en-US" sz="4000" b="1" dirty="0">
                  <a:solidFill>
                    <a:schemeClr val="bg1"/>
                  </a:solidFill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of the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Eldridge United Methodist Church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is to be a community of loving disciples who proclaim and live love of 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" name="Picture 28" descr="A red ornament with white text&#10;&#10;Description automatically generated">
            <a:extLst>
              <a:ext uri="{FF2B5EF4-FFF2-40B4-BE49-F238E27FC236}">
                <a16:creationId xmlns:a16="http://schemas.microsoft.com/office/drawing/2014/main" id="{87B0812C-DFBD-F116-6324-BCC67F28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6DECEF0-8593-F78B-E839-C5A56A758EAE}"/>
              </a:ext>
            </a:extLst>
          </p:cNvPr>
          <p:cNvGrpSpPr/>
          <p:nvPr/>
        </p:nvGrpSpPr>
        <p:grpSpPr>
          <a:xfrm>
            <a:off x="5382466" y="1200150"/>
            <a:ext cx="2971800" cy="923330"/>
            <a:chOff x="5410200" y="1200150"/>
            <a:chExt cx="2971800" cy="92333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FAEC5C-5F2A-D85E-FE31-088B6222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375367"/>
              <a:ext cx="2133600" cy="5525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AD00F8-E444-9C11-A8C4-1843C4E8EBB3}"/>
                </a:ext>
              </a:extLst>
            </p:cNvPr>
            <p:cNvSpPr txBox="1"/>
            <p:nvPr/>
          </p:nvSpPr>
          <p:spPr>
            <a:xfrm>
              <a:off x="5410200" y="1200150"/>
              <a:ext cx="29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latin typeface="Bodoni MT Black" panose="02070A03080606020203" pitchFamily="18" charset="0"/>
                </a:rPr>
                <a:t>TODAY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5877BD-A870-A59B-2C0C-1532D2A2F23B}"/>
              </a:ext>
            </a:extLst>
          </p:cNvPr>
          <p:cNvGrpSpPr/>
          <p:nvPr/>
        </p:nvGrpSpPr>
        <p:grpSpPr>
          <a:xfrm>
            <a:off x="4039743" y="666750"/>
            <a:ext cx="4723257" cy="646331"/>
            <a:chOff x="4039743" y="666750"/>
            <a:chExt cx="4723257" cy="64633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18B3D4-2F7E-FF88-B399-B2CE49CCE2F1}"/>
                </a:ext>
              </a:extLst>
            </p:cNvPr>
            <p:cNvGrpSpPr/>
            <p:nvPr/>
          </p:nvGrpSpPr>
          <p:grpSpPr>
            <a:xfrm>
              <a:off x="4039743" y="715384"/>
              <a:ext cx="4647057" cy="484766"/>
              <a:chOff x="4039743" y="715384"/>
              <a:chExt cx="4647057" cy="48476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800D769-0D52-CCE2-95D2-417F110F2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715384"/>
                <a:ext cx="1676400" cy="419227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ED1F74D-3E95-226D-98F3-DA01B02DF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9743" y="780923"/>
                <a:ext cx="1219200" cy="419227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5373F2-7332-A27B-CFD9-15E0E06248DF}"/>
                </a:ext>
              </a:extLst>
            </p:cNvPr>
            <p:cNvSpPr txBox="1"/>
            <p:nvPr/>
          </p:nvSpPr>
          <p:spPr>
            <a:xfrm>
              <a:off x="4114800" y="666750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b="1" dirty="0">
                  <a:latin typeface="Bodoni MT" panose="02070603080606020203" pitchFamily="18" charset="0"/>
                </a:rPr>
                <a:t>Make your Reservation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49591A1-78A6-5E7D-3B70-038A131414AC}"/>
              </a:ext>
            </a:extLst>
          </p:cNvPr>
          <p:cNvSpPr txBox="1"/>
          <p:nvPr/>
        </p:nvSpPr>
        <p:spPr>
          <a:xfrm>
            <a:off x="5105899" y="2560134"/>
            <a:ext cx="380900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latin typeface="Fave Script Bold Pro" pitchFamily="2" charset="0"/>
              </a:rPr>
              <a:t>Last  day  to  Sign Up</a:t>
            </a:r>
          </a:p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latin typeface="Fave Script Bold Pro" pitchFamily="2" charset="0"/>
              </a:rPr>
              <a:t>in  the  </a:t>
            </a:r>
          </a:p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latin typeface="Fave Script Bold Pro" pitchFamily="2" charset="0"/>
              </a:rPr>
              <a:t>Gathering  Area!</a:t>
            </a:r>
            <a:endParaRPr lang="en-US" sz="4000" dirty="0">
              <a:ln>
                <a:solidFill>
                  <a:schemeClr val="bg1"/>
                </a:solidFill>
              </a:ln>
              <a:latin typeface="Fave Script Bold Pro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11D00A2-2C7F-7DA0-42B4-909113252240}"/>
              </a:ext>
            </a:extLst>
          </p:cNvPr>
          <p:cNvCxnSpPr/>
          <p:nvPr/>
        </p:nvCxnSpPr>
        <p:spPr>
          <a:xfrm>
            <a:off x="5638800" y="2038350"/>
            <a:ext cx="2514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132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09600" y="1061978"/>
            <a:ext cx="10363200" cy="3548803"/>
            <a:chOff x="-762000" y="919922"/>
            <a:chExt cx="10363200" cy="35488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19922"/>
              <a:ext cx="6324600" cy="35488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0" y="919922"/>
              <a:ext cx="6324600" cy="354880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724400" y="4105003"/>
            <a:ext cx="2362200" cy="505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52700" y="3486150"/>
            <a:ext cx="2046674" cy="1168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50801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8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www.eldridgeumc.org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3333750"/>
            <a:ext cx="3265874" cy="101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268">
            <a:off x="1460414" y="-188880"/>
            <a:ext cx="4013205" cy="23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leaf&#10;&#10;Description automatically generated">
            <a:extLst>
              <a:ext uri="{FF2B5EF4-FFF2-40B4-BE49-F238E27FC236}">
                <a16:creationId xmlns:a16="http://schemas.microsoft.com/office/drawing/2014/main" id="{F3639556-A15B-0165-2C80-B0019566C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 b="1447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7BD6D-C0E6-36DB-459F-0E4A26168DAD}"/>
              </a:ext>
            </a:extLst>
          </p:cNvPr>
          <p:cNvSpPr txBox="1"/>
          <p:nvPr/>
        </p:nvSpPr>
        <p:spPr>
          <a:xfrm rot="20753952">
            <a:off x="3468239" y="323693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582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95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227AF9D1-B5A6-F9D1-CB2C-CF9AF1E1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"/>
            <a:ext cx="9144000" cy="51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3742" y="38100"/>
            <a:ext cx="9401258" cy="4202847"/>
            <a:chOff x="199942" y="-641019"/>
            <a:chExt cx="9401258" cy="5177338"/>
          </a:xfrm>
        </p:grpSpPr>
        <p:sp>
          <p:nvSpPr>
            <p:cNvPr id="10" name="TextBox 9"/>
            <p:cNvSpPr txBox="1"/>
            <p:nvPr/>
          </p:nvSpPr>
          <p:spPr>
            <a:xfrm>
              <a:off x="199942" y="690193"/>
              <a:ext cx="9401258" cy="102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>
                  <a:solidFill>
                    <a:srgbClr val="D28C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dirty="0">
                  <a:solidFill>
                    <a:srgbClr val="D28C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D28C0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Gary &amp; Bea Abbas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-641019"/>
              <a:ext cx="8877300" cy="163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dirty="0">
                <a:ln w="285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556" y="2565089"/>
              <a:ext cx="5486400" cy="102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600" u="sng" dirty="0">
                  <a:solidFill>
                    <a:srgbClr val="6A68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Organist</a:t>
              </a:r>
              <a:r>
                <a:rPr lang="en-US" sz="3600" dirty="0">
                  <a:solidFill>
                    <a:srgbClr val="6A68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6A680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Tom Luther</a:t>
              </a:r>
              <a:endParaRPr lang="en-US" sz="4400" b="1" dirty="0">
                <a:solidFill>
                  <a:srgbClr val="6A680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9942" y="1635282"/>
              <a:ext cx="6705600" cy="102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600" u="sng" dirty="0">
                  <a:solidFill>
                    <a:srgbClr val="B075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dirty="0">
                  <a:solidFill>
                    <a:srgbClr val="B0750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B0750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Marianne Doonan</a:t>
              </a:r>
              <a:endParaRPr lang="en-US" sz="4400" b="1" u="sng" dirty="0">
                <a:solidFill>
                  <a:srgbClr val="B0750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519" y="3512643"/>
              <a:ext cx="6329050" cy="102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600" u="sng" dirty="0">
                  <a:solidFill>
                    <a:srgbClr val="86184F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Kitchen</a:t>
              </a:r>
              <a:r>
                <a:rPr lang="en-US" sz="3600" dirty="0">
                  <a:solidFill>
                    <a:srgbClr val="86184F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86184F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Janalee Keppy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497" y="4175651"/>
            <a:ext cx="667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-27959"/>
            <a:ext cx="88773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6A68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</a:p>
        </p:txBody>
      </p:sp>
      <p:pic>
        <p:nvPicPr>
          <p:cNvPr id="5" name="Picture 4" descr="A heart shaped orange and green plaid fabric&#10;&#10;Description automatically generated">
            <a:extLst>
              <a:ext uri="{FF2B5EF4-FFF2-40B4-BE49-F238E27FC236}">
                <a16:creationId xmlns:a16="http://schemas.microsoft.com/office/drawing/2014/main" id="{27B35138-3EC0-154E-063C-9132D827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297">
            <a:off x="5916360" y="2267821"/>
            <a:ext cx="3291867" cy="28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09550"/>
            <a:ext cx="8686800" cy="4749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 descr="A potted plant with orange flowers&#10;&#10;Description automatically generated">
            <a:extLst>
              <a:ext uri="{FF2B5EF4-FFF2-40B4-BE49-F238E27FC236}">
                <a16:creationId xmlns:a16="http://schemas.microsoft.com/office/drawing/2014/main" id="{D5741D81-49BC-6A59-7DA3-258415D4A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4" y="805750"/>
            <a:ext cx="3197174" cy="3778927"/>
          </a:xfrm>
          <a:prstGeom prst="rect">
            <a:avLst/>
          </a:prstGeom>
        </p:spPr>
      </p:pic>
      <p:pic>
        <p:nvPicPr>
          <p:cNvPr id="12" name="Picture 11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4CA39EC5-AE18-40C1-6381-C11F56CD4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610">
            <a:off x="2465382" y="3947381"/>
            <a:ext cx="886644" cy="7395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19200" y="200457"/>
            <a:ext cx="8244348" cy="4807859"/>
            <a:chOff x="1473642" y="479788"/>
            <a:chExt cx="8244348" cy="4807859"/>
          </a:xfrm>
        </p:grpSpPr>
        <p:sp>
          <p:nvSpPr>
            <p:cNvPr id="11" name="TextBox 10"/>
            <p:cNvSpPr txBox="1"/>
            <p:nvPr/>
          </p:nvSpPr>
          <p:spPr>
            <a:xfrm>
              <a:off x="1473642" y="479788"/>
              <a:ext cx="7124701" cy="186204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15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Juice ITC" panose="04040403040A02020202" pitchFamily="82" charset="0"/>
                </a:rPr>
                <a:t>ALTAR</a:t>
              </a:r>
              <a:r>
                <a:rPr lang="en-US" sz="10600" b="1" dirty="0">
                  <a:latin typeface="Juice ITC" panose="04040403040A02020202" pitchFamily="82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6242" y="1000323"/>
              <a:ext cx="2679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en-US" sz="4400" dirty="0">
                  <a:solidFill>
                    <a:srgbClr val="669900"/>
                  </a:solidFill>
                  <a:latin typeface="Architects Daughter" panose="02000505000000020004" pitchFamily="2" charset="0"/>
                </a:rPr>
                <a:t>Today’s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9990" y="3497613"/>
              <a:ext cx="685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dirty="0">
                  <a:solidFill>
                    <a:srgbClr val="669900"/>
                  </a:solidFill>
                  <a:latin typeface="Architects Daughter" panose="02000505000000020004" pitchFamily="2" charset="0"/>
                </a:rPr>
                <a:t>are from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71616" y="4179651"/>
              <a:ext cx="6858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800" dirty="0">
                  <a:solidFill>
                    <a:srgbClr val="86184F"/>
                  </a:solidFill>
                  <a:latin typeface="Architects Daughter" panose="02000505000000020004" pitchFamily="2" charset="0"/>
                </a:rPr>
                <a:t>Mike &amp; Jan Wright</a:t>
              </a: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05932" y="1508547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Juice ITC" panose="04040403040A02020202" pitchFamily="82" charset="0"/>
              </a:rPr>
              <a:t>FLOWERS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8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1742F94-6FCC-69AD-41F4-FAF8BDDA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7"/>
            <a:ext cx="9144000" cy="5130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04C4F-4FC1-4BEC-F6AA-50DA28EF1609}"/>
              </a:ext>
            </a:extLst>
          </p:cNvPr>
          <p:cNvSpPr txBox="1"/>
          <p:nvPr/>
        </p:nvSpPr>
        <p:spPr>
          <a:xfrm>
            <a:off x="-76200" y="453801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400" b="1" dirty="0">
                <a:solidFill>
                  <a:srgbClr val="A61A1A"/>
                </a:solidFill>
              </a:rPr>
              <a:t>Written by Dwight Liles / Performed by Chris Christian</a:t>
            </a:r>
          </a:p>
        </p:txBody>
      </p:sp>
      <p:pic>
        <p:nvPicPr>
          <p:cNvPr id="7" name="Picture 6" descr="A yellow surface with a few small ripples&#10;&#10;Description automatically generated with medium confidence">
            <a:extLst>
              <a:ext uri="{FF2B5EF4-FFF2-40B4-BE49-F238E27FC236}">
                <a16:creationId xmlns:a16="http://schemas.microsoft.com/office/drawing/2014/main" id="{E47679E6-5C3A-297D-C764-B87E46CE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2740269"/>
            <a:ext cx="2170610" cy="14267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A yellow surface with a few small ripples&#10;&#10;Description automatically generated with medium confidence">
            <a:extLst>
              <a:ext uri="{FF2B5EF4-FFF2-40B4-BE49-F238E27FC236}">
                <a16:creationId xmlns:a16="http://schemas.microsoft.com/office/drawing/2014/main" id="{9C75618C-A9EC-CD1B-F4CF-433A18629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914" y="3181350"/>
            <a:ext cx="1676400" cy="152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B8B5B-5C2F-8B1A-5F98-701A467AC6F7}"/>
              </a:ext>
            </a:extLst>
          </p:cNvPr>
          <p:cNvSpPr txBox="1"/>
          <p:nvPr/>
        </p:nvSpPr>
        <p:spPr>
          <a:xfrm>
            <a:off x="141167" y="3087014"/>
            <a:ext cx="934573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dirty="0">
                <a:ln>
                  <a:solidFill>
                    <a:srgbClr val="6633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Rambler Script JF" panose="00000400000000000000" pitchFamily="2" charset="0"/>
                <a:cs typeface="Posterama" panose="020B0504020200020000" pitchFamily="34" charset="0"/>
              </a:rPr>
              <a:t>“I Am An Offering”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99DCC-517C-3A57-F19D-90EEB65401DA}"/>
              </a:ext>
            </a:extLst>
          </p:cNvPr>
          <p:cNvSpPr txBox="1"/>
          <p:nvPr/>
        </p:nvSpPr>
        <p:spPr>
          <a:xfrm>
            <a:off x="2438400" y="1160089"/>
            <a:ext cx="9296628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800" b="1" dirty="0">
                <a:solidFill>
                  <a:srgbClr val="525F27"/>
                </a:solidFill>
                <a:latin typeface="AR CENA" panose="02000000000000000000" pitchFamily="2" charset="0"/>
              </a:rPr>
              <a:t>Today’s</a:t>
            </a:r>
          </a:p>
          <a:p>
            <a:r>
              <a:rPr lang="en-US" sz="5800" b="1" dirty="0">
                <a:solidFill>
                  <a:srgbClr val="525F27"/>
                </a:solidFill>
                <a:latin typeface="AR CENA" panose="02000000000000000000" pitchFamily="2" charset="0"/>
              </a:rPr>
              <a:t>VIDEO PRELUDE</a:t>
            </a:r>
          </a:p>
        </p:txBody>
      </p:sp>
    </p:spTree>
    <p:extLst>
      <p:ext uri="{BB962C8B-B14F-4D97-AF65-F5344CB8AC3E}">
        <p14:creationId xmlns:p14="http://schemas.microsoft.com/office/powerpoint/2010/main" val="31245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381000" y="-400050"/>
            <a:ext cx="9906000" cy="5943600"/>
          </a:xfrm>
          <a:prstGeom prst="frame">
            <a:avLst/>
          </a:prstGeom>
          <a:solidFill>
            <a:srgbClr val="6A6800"/>
          </a:solidFill>
          <a:ln w="76200">
            <a:solidFill>
              <a:srgbClr val="861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91005-4453-263A-4BD0-F0E17AC6DCCB}"/>
              </a:ext>
            </a:extLst>
          </p:cNvPr>
          <p:cNvSpPr/>
          <p:nvPr/>
        </p:nvSpPr>
        <p:spPr>
          <a:xfrm>
            <a:off x="381000" y="361950"/>
            <a:ext cx="8382000" cy="441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D52B0E-5C08-4015-792B-C892DDFCC6CC}"/>
              </a:ext>
            </a:extLst>
          </p:cNvPr>
          <p:cNvGrpSpPr/>
          <p:nvPr/>
        </p:nvGrpSpPr>
        <p:grpSpPr>
          <a:xfrm>
            <a:off x="152400" y="438150"/>
            <a:ext cx="9239250" cy="4034533"/>
            <a:chOff x="152400" y="438150"/>
            <a:chExt cx="9239250" cy="40345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78A09C-239B-BD95-E576-50CD36DCE638}"/>
                </a:ext>
              </a:extLst>
            </p:cNvPr>
            <p:cNvSpPr txBox="1"/>
            <p:nvPr/>
          </p:nvSpPr>
          <p:spPr>
            <a:xfrm>
              <a:off x="152400" y="438150"/>
              <a:ext cx="8839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11500" dirty="0">
                  <a:ln>
                    <a:solidFill>
                      <a:srgbClr val="FFFF99"/>
                    </a:solidFill>
                  </a:ln>
                  <a:solidFill>
                    <a:srgbClr val="86184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Today’s Hymns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741D2C-1F11-AFFA-EB44-7F3DA8ED3B01}"/>
                </a:ext>
              </a:extLst>
            </p:cNvPr>
            <p:cNvSpPr txBox="1"/>
            <p:nvPr/>
          </p:nvSpPr>
          <p:spPr>
            <a:xfrm>
              <a:off x="628650" y="1610361"/>
              <a:ext cx="8763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lnSpc>
                  <a:spcPct val="200000"/>
                </a:lnSpc>
              </a:pPr>
              <a:r>
                <a:rPr lang="en-US" sz="6000" dirty="0">
                  <a:solidFill>
                    <a:srgbClr val="525F27"/>
                  </a:solidFill>
                  <a:latin typeface="Arial Rounded MT Bold" panose="020F0704030504030204" pitchFamily="34" charset="0"/>
                </a:rPr>
                <a:t> #354 </a:t>
              </a:r>
              <a:r>
                <a:rPr lang="en-US" sz="6000" i="1" dirty="0">
                  <a:solidFill>
                    <a:srgbClr val="525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 Surrender All”</a:t>
              </a:r>
            </a:p>
            <a:p>
              <a:r>
                <a:rPr lang="en-US" sz="6000" dirty="0">
                  <a:solidFill>
                    <a:srgbClr val="525F27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#398 </a:t>
              </a:r>
              <a:r>
                <a:rPr lang="en-US" sz="6000" i="1" dirty="0">
                  <a:solidFill>
                    <a:srgbClr val="525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“Jesus Calls Us”</a:t>
              </a:r>
              <a:endParaRPr lang="en-US" sz="4200" i="1" dirty="0">
                <a:solidFill>
                  <a:srgbClr val="525F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9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10" y="-30984"/>
            <a:ext cx="91821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3B0A4-BB0C-C91A-4F22-B976804B0A6B}"/>
              </a:ext>
            </a:extLst>
          </p:cNvPr>
          <p:cNvGrpSpPr/>
          <p:nvPr/>
        </p:nvGrpSpPr>
        <p:grpSpPr>
          <a:xfrm>
            <a:off x="609600" y="138397"/>
            <a:ext cx="1608228" cy="1190271"/>
            <a:chOff x="457200" y="47103"/>
            <a:chExt cx="1608228" cy="1190271"/>
          </a:xfrm>
        </p:grpSpPr>
        <p:grpSp>
          <p:nvGrpSpPr>
            <p:cNvPr id="9" name="Group 8"/>
            <p:cNvGrpSpPr/>
            <p:nvPr/>
          </p:nvGrpSpPr>
          <p:grpSpPr>
            <a:xfrm>
              <a:off x="838858" y="381057"/>
              <a:ext cx="930560" cy="586225"/>
              <a:chOff x="838858" y="381057"/>
              <a:chExt cx="930560" cy="586225"/>
            </a:xfrm>
          </p:grpSpPr>
          <p:sp>
            <p:nvSpPr>
              <p:cNvPr id="7" name="Rectangle 6"/>
              <p:cNvSpPr/>
              <p:nvPr/>
            </p:nvSpPr>
            <p:spPr>
              <a:xfrm rot="2893620">
                <a:off x="866267" y="399901"/>
                <a:ext cx="539972" cy="594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893620">
                <a:off x="1270389" y="285297"/>
                <a:ext cx="403269" cy="594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7103"/>
              <a:ext cx="1608228" cy="119027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875378" y="89084"/>
            <a:ext cx="729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bg1"/>
                  </a:solidFill>
                </a:ln>
                <a:solidFill>
                  <a:srgbClr val="004240"/>
                </a:solidFill>
                <a:latin typeface="Britannic Bold" panose="020B0903060703020204" pitchFamily="34" charset="0"/>
              </a:rPr>
              <a:t>COMING EVENTS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770" y="1377981"/>
            <a:ext cx="9045330" cy="3765519"/>
            <a:chOff x="489853" y="1979950"/>
            <a:chExt cx="8663671" cy="3765519"/>
          </a:xfrm>
        </p:grpSpPr>
        <p:sp>
          <p:nvSpPr>
            <p:cNvPr id="12" name="TextBox 11"/>
            <p:cNvSpPr txBox="1"/>
            <p:nvPr/>
          </p:nvSpPr>
          <p:spPr>
            <a:xfrm>
              <a:off x="504824" y="1979950"/>
              <a:ext cx="8648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D28C00"/>
                  </a:solidFill>
                </a:rPr>
                <a:t>TODAY!-Last Sign-Up for “White Xmas”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853" y="2790814"/>
              <a:ext cx="8620125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4400" dirty="0">
                  <a:solidFill>
                    <a:srgbClr val="B07500"/>
                  </a:solidFill>
                </a:rPr>
                <a:t>TUES – Bible Study @ 10am</a:t>
              </a:r>
            </a:p>
            <a:p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</a:rPr>
                <a:t>WED</a:t>
              </a:r>
              <a:r>
                <a:rPr lang="en-US" sz="4400" baseline="30000" dirty="0">
                  <a:solidFill>
                    <a:schemeClr val="accent5">
                      <a:lumMod val="50000"/>
                    </a:schemeClr>
                  </a:solidFill>
                </a:rPr>
                <a:t>  </a:t>
              </a: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</a:rPr>
                <a:t>– Yoga @ 9am</a:t>
              </a:r>
            </a:p>
            <a:p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</a:rPr>
                <a:t> 	   – Assemble Ingathering (9am-?)</a:t>
              </a:r>
            </a:p>
            <a:p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</a:rPr>
                <a:t> 	   </a:t>
              </a:r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</a:rPr>
                <a:t>– Diabetes Workshop @6pm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7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79"/>
            <a:ext cx="9144000" cy="5143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799" y="1007433"/>
            <a:ext cx="8858251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Ben &amp; Karen Apple</a:t>
            </a: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Ryan Riewerts</a:t>
            </a: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 </a:t>
            </a:r>
            <a:r>
              <a:rPr lang="en-US" sz="4400" b="1" dirty="0" err="1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</a:t>
            </a:r>
            <a:r>
              <a:rPr lang="en-US" sz="4400" b="1" dirty="0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Albertson</a:t>
            </a: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525F27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Kitchen</a:t>
            </a:r>
            <a:r>
              <a:rPr lang="en-US" sz="3600" b="1" dirty="0">
                <a:solidFill>
                  <a:srgbClr val="525F27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Rheta</a:t>
            </a:r>
            <a:r>
              <a:rPr lang="en-US" sz="4400" b="1" dirty="0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Allen</a:t>
            </a:r>
          </a:p>
          <a:p>
            <a:r>
              <a:rPr lang="en-US" sz="3600" u="sng" dirty="0">
                <a:solidFill>
                  <a:srgbClr val="525F27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b="1" dirty="0">
                <a:solidFill>
                  <a:srgbClr val="525F27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 </a:t>
            </a:r>
            <a:r>
              <a:rPr lang="en-US" sz="4400" b="1" dirty="0">
                <a:solidFill>
                  <a:srgbClr val="525F2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Stacy Muhs</a:t>
            </a:r>
          </a:p>
        </p:txBody>
      </p:sp>
      <p:grpSp>
        <p:nvGrpSpPr>
          <p:cNvPr id="19" name="Group 18"/>
          <p:cNvGrpSpPr/>
          <p:nvPr/>
        </p:nvGrpSpPr>
        <p:grpSpPr>
          <a:xfrm rot="2765859">
            <a:off x="5809258" y="1878937"/>
            <a:ext cx="2936032" cy="2012621"/>
            <a:chOff x="5717332" y="2121778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>
              <a:off x="5717332" y="2121778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20889605">
              <a:off x="7012887" y="3056569"/>
              <a:ext cx="390481" cy="857186"/>
              <a:chOff x="6948349" y="3206600"/>
              <a:chExt cx="417930" cy="93656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-19050" y="-179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u="sng" dirty="0">
                <a:ln>
                  <a:solidFill>
                    <a:srgbClr val="6C607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OCT 20</a:t>
            </a:r>
            <a:r>
              <a:rPr lang="en-US" sz="7200" u="sng" baseline="30000" dirty="0">
                <a:ln>
                  <a:solidFill>
                    <a:srgbClr val="6C607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th</a:t>
            </a:r>
            <a:r>
              <a:rPr lang="en-US" sz="7200" dirty="0">
                <a:ln>
                  <a:solidFill>
                    <a:srgbClr val="6C607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  HELPERS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7458" flipV="1">
            <a:off x="6266870" y="1073013"/>
            <a:ext cx="2400581" cy="37169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14403</TotalTime>
  <Words>237</Words>
  <Application>Microsoft Office PowerPoint</Application>
  <PresentationFormat>On-screen Show (16:9)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LillyBelle</vt:lpstr>
      <vt:lpstr>Algerian</vt:lpstr>
      <vt:lpstr>always  forever</vt:lpstr>
      <vt:lpstr>AR CENA</vt:lpstr>
      <vt:lpstr>AR CHRISTY</vt:lpstr>
      <vt:lpstr>AR JULIAN</vt:lpstr>
      <vt:lpstr>Architects Daughter</vt:lpstr>
      <vt:lpstr>Arial</vt:lpstr>
      <vt:lpstr>Arial Black</vt:lpstr>
      <vt:lpstr>Arial Narrow</vt:lpstr>
      <vt:lpstr>Arial Rounded MT Bold</vt:lpstr>
      <vt:lpstr>Bernard MT Condensed</vt:lpstr>
      <vt:lpstr>Bodoni MT</vt:lpstr>
      <vt:lpstr>Bodoni MT Black</vt:lpstr>
      <vt:lpstr>Britannic Bold</vt:lpstr>
      <vt:lpstr>Calibri</vt:lpstr>
      <vt:lpstr>DJB Yard Sale Marker</vt:lpstr>
      <vt:lpstr>Fave Script Bold Pro</vt:lpstr>
      <vt:lpstr>Franklin Gothic Heavy</vt:lpstr>
      <vt:lpstr>Gill Sans MT Condensed</vt:lpstr>
      <vt:lpstr>Give It Your Heart</vt:lpstr>
      <vt:lpstr>Juice ITC</vt:lpstr>
      <vt:lpstr>KG True Colors</vt:lpstr>
      <vt:lpstr>Rambler Script JF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EUMC Admin</cp:lastModifiedBy>
  <cp:revision>1733</cp:revision>
  <dcterms:created xsi:type="dcterms:W3CDTF">2018-06-07T15:56:17Z</dcterms:created>
  <dcterms:modified xsi:type="dcterms:W3CDTF">2024-10-11T19:03:46Z</dcterms:modified>
</cp:coreProperties>
</file>