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963" r:id="rId2"/>
    <p:sldId id="964" r:id="rId3"/>
    <p:sldId id="968" r:id="rId4"/>
    <p:sldId id="465" r:id="rId5"/>
    <p:sldId id="547" r:id="rId6"/>
    <p:sldId id="969" r:id="rId7"/>
    <p:sldId id="647" r:id="rId8"/>
    <p:sldId id="789" r:id="rId9"/>
    <p:sldId id="970" r:id="rId10"/>
    <p:sldId id="1601" r:id="rId11"/>
    <p:sldId id="791" r:id="rId12"/>
    <p:sldId id="1602" r:id="rId13"/>
    <p:sldId id="1603" r:id="rId14"/>
    <p:sldId id="1604" r:id="rId15"/>
    <p:sldId id="1605" r:id="rId16"/>
    <p:sldId id="1608" r:id="rId17"/>
    <p:sldId id="1609" r:id="rId18"/>
    <p:sldId id="1610" r:id="rId19"/>
    <p:sldId id="1607" r:id="rId20"/>
    <p:sldId id="1618" r:id="rId21"/>
    <p:sldId id="914" r:id="rId22"/>
    <p:sldId id="973" r:id="rId23"/>
    <p:sldId id="971" r:id="rId24"/>
    <p:sldId id="902" r:id="rId25"/>
    <p:sldId id="1619" r:id="rId26"/>
    <p:sldId id="906" r:id="rId27"/>
    <p:sldId id="1620" r:id="rId28"/>
    <p:sldId id="910" r:id="rId29"/>
    <p:sldId id="1621" r:id="rId30"/>
    <p:sldId id="685" r:id="rId31"/>
    <p:sldId id="1612" r:id="rId32"/>
    <p:sldId id="594" r:id="rId33"/>
    <p:sldId id="1613" r:id="rId34"/>
    <p:sldId id="1614" r:id="rId35"/>
    <p:sldId id="1615" r:id="rId36"/>
    <p:sldId id="1616" r:id="rId37"/>
    <p:sldId id="1617" r:id="rId38"/>
    <p:sldId id="669" r:id="rId39"/>
    <p:sldId id="1622" r:id="rId40"/>
    <p:sldId id="680" r:id="rId41"/>
    <p:sldId id="982" r:id="rId42"/>
    <p:sldId id="758" r:id="rId43"/>
    <p:sldId id="981" r:id="rId44"/>
    <p:sldId id="531" r:id="rId45"/>
    <p:sldId id="532" r:id="rId46"/>
    <p:sldId id="533" r:id="rId47"/>
    <p:sldId id="534" r:id="rId48"/>
    <p:sldId id="536" r:id="rId49"/>
    <p:sldId id="535" r:id="rId50"/>
    <p:sldId id="1628" r:id="rId51"/>
    <p:sldId id="985" r:id="rId52"/>
    <p:sldId id="987" r:id="rId53"/>
    <p:sldId id="689" r:id="rId54"/>
    <p:sldId id="690" r:id="rId55"/>
    <p:sldId id="691" r:id="rId56"/>
    <p:sldId id="692" r:id="rId57"/>
    <p:sldId id="693" r:id="rId58"/>
    <p:sldId id="1583" r:id="rId59"/>
    <p:sldId id="1582" r:id="rId60"/>
    <p:sldId id="1629" r:id="rId61"/>
    <p:sldId id="1630" r:id="rId62"/>
    <p:sldId id="1584" r:id="rId63"/>
    <p:sldId id="1623" r:id="rId64"/>
    <p:sldId id="1585" r:id="rId65"/>
    <p:sldId id="1625" r:id="rId66"/>
    <p:sldId id="1596" r:id="rId67"/>
    <p:sldId id="1624" r:id="rId68"/>
    <p:sldId id="1598" r:id="rId69"/>
    <p:sldId id="1626" r:id="rId70"/>
    <p:sldId id="1627" r:id="rId71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184F"/>
    <a:srgbClr val="71152B"/>
    <a:srgbClr val="A6431A"/>
    <a:srgbClr val="70163F"/>
    <a:srgbClr val="721443"/>
    <a:srgbClr val="7C1649"/>
    <a:srgbClr val="6A6800"/>
    <a:srgbClr val="C34E1F"/>
    <a:srgbClr val="969200"/>
    <a:srgbClr val="FFF8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6" autoAdjust="0"/>
    <p:restoredTop sz="94429" autoAdjust="0"/>
  </p:normalViewPr>
  <p:slideViewPr>
    <p:cSldViewPr>
      <p:cViewPr varScale="1">
        <p:scale>
          <a:sx n="125" d="100"/>
          <a:sy n="125" d="100"/>
        </p:scale>
        <p:origin x="330" y="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532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68A91-39AF-4C12-9EB7-12BF09FECD08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9C1D34-3B82-4B46-A3CB-605AC9662D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27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9C1D34-3B82-4B46-A3CB-605AC9662D8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548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9C1D34-3B82-4B46-A3CB-605AC9662D8E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138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9C1D34-3B82-4B46-A3CB-605AC9662D8E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039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9C1D34-3B82-4B46-A3CB-605AC9662D8E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04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9C1D34-3B82-4B46-A3CB-605AC9662D8E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496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10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72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924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14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974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455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051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090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040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904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183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3958A-8065-4DB3-BDD7-51F3FDB9D72D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74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1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ign with leaves and pumpkins&#10;&#10;Description automatically generated">
            <a:extLst>
              <a:ext uri="{FF2B5EF4-FFF2-40B4-BE49-F238E27FC236}">
                <a16:creationId xmlns:a16="http://schemas.microsoft.com/office/drawing/2014/main" id="{C5596C65-9488-FDF5-4FCF-4A9D1B0BB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713"/>
          <a:stretch/>
        </p:blipFill>
        <p:spPr>
          <a:xfrm>
            <a:off x="230831" y="196077"/>
            <a:ext cx="8682337" cy="475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06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9550" y="209550"/>
            <a:ext cx="8724900" cy="47244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8618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9550" y="188042"/>
            <a:ext cx="8829675" cy="41703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Aft>
                <a:spcPts val="3000"/>
              </a:spcAft>
            </a:pPr>
            <a:r>
              <a:rPr lang="en-US" sz="6000" b="1" i="1" dirty="0">
                <a:solidFill>
                  <a:srgbClr val="861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People:   </a:t>
            </a:r>
          </a:p>
          <a:p>
            <a:pPr algn="ctr"/>
            <a:r>
              <a:rPr lang="en-US" sz="6000" b="1" dirty="0">
                <a:solidFill>
                  <a:srgbClr val="861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want to put our </a:t>
            </a:r>
          </a:p>
          <a:p>
            <a:pPr algn="ctr"/>
            <a:r>
              <a:rPr lang="en-US" sz="6000" b="1" dirty="0">
                <a:solidFill>
                  <a:srgbClr val="861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faith into action</a:t>
            </a:r>
          </a:p>
          <a:p>
            <a:pPr algn="ctr"/>
            <a:r>
              <a:rPr lang="en-US" sz="6000" b="1" i="1" dirty="0">
                <a:solidFill>
                  <a:srgbClr val="861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we can with God’s help.</a:t>
            </a:r>
          </a:p>
        </p:txBody>
      </p:sp>
    </p:spTree>
    <p:extLst>
      <p:ext uri="{BB962C8B-B14F-4D97-AF65-F5344CB8AC3E}">
        <p14:creationId xmlns:p14="http://schemas.microsoft.com/office/powerpoint/2010/main" val="415823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209550"/>
            <a:ext cx="8724900" cy="47244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1505" y="78774"/>
            <a:ext cx="8724900" cy="48628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Aft>
                <a:spcPts val="1200"/>
              </a:spcAft>
            </a:pPr>
            <a:r>
              <a:rPr lang="en-US" sz="6000" b="1" i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Liturgist:  </a:t>
            </a:r>
          </a:p>
          <a:p>
            <a:pPr algn="ctr">
              <a:spcAft>
                <a:spcPts val="1200"/>
              </a:spcAft>
            </a:pPr>
            <a:r>
              <a:rPr lang="en-US" sz="6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gather to live into God’s economy of abundance, recognizing the riches of the. . .</a:t>
            </a:r>
            <a:endParaRPr lang="en-US" sz="60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6A6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63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209550"/>
            <a:ext cx="8724900" cy="47244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1505" y="438150"/>
            <a:ext cx="8724900" cy="42473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Aft>
                <a:spcPts val="1200"/>
              </a:spcAft>
            </a:pPr>
            <a:r>
              <a:rPr lang="en-US" sz="6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. . </a:t>
            </a:r>
            <a:r>
              <a:rPr lang="en-US" sz="6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prayers,  presence,</a:t>
            </a:r>
          </a:p>
          <a:p>
            <a:pPr algn="ctr">
              <a:spcAft>
                <a:spcPts val="1200"/>
              </a:spcAft>
            </a:pPr>
            <a:r>
              <a:rPr lang="en-US" sz="6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gifts,  service, </a:t>
            </a:r>
          </a:p>
          <a:p>
            <a:pPr algn="ctr">
              <a:spcAft>
                <a:spcPts val="1200"/>
              </a:spcAft>
            </a:pPr>
            <a:r>
              <a:rPr lang="en-US" sz="6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witness </a:t>
            </a:r>
          </a:p>
          <a:p>
            <a:pPr algn="ctr">
              <a:spcAft>
                <a:spcPts val="1200"/>
              </a:spcAft>
            </a:pPr>
            <a:r>
              <a:rPr lang="en-US" sz="6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 surround us. </a:t>
            </a:r>
            <a:endParaRPr lang="en-US" sz="60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6A6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145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209550"/>
            <a:ext cx="8724900" cy="47244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742950"/>
            <a:ext cx="8724900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Aft>
                <a:spcPts val="1200"/>
              </a:spcAft>
            </a:pPr>
            <a:r>
              <a:rPr lang="en-US" sz="6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But what about when</a:t>
            </a:r>
          </a:p>
          <a:p>
            <a:pPr algn="ctr">
              <a:spcAft>
                <a:spcPts val="1200"/>
              </a:spcAft>
            </a:pPr>
            <a:r>
              <a:rPr lang="en-US" sz="6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world tempts us</a:t>
            </a:r>
          </a:p>
          <a:p>
            <a:pPr algn="ctr">
              <a:spcAft>
                <a:spcPts val="1200"/>
              </a:spcAft>
            </a:pPr>
            <a:r>
              <a:rPr lang="en-US" sz="6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back into scarcity?</a:t>
            </a:r>
            <a:endParaRPr lang="en-US" sz="60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6A6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520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9550" y="209550"/>
            <a:ext cx="8724900" cy="47244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8618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9550" y="57150"/>
            <a:ext cx="8829675" cy="47859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Aft>
                <a:spcPts val="600"/>
              </a:spcAft>
            </a:pPr>
            <a:r>
              <a:rPr lang="en-US" sz="6000" b="1" i="1" dirty="0">
                <a:solidFill>
                  <a:srgbClr val="861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People:   </a:t>
            </a:r>
          </a:p>
          <a:p>
            <a:pPr algn="ctr"/>
            <a:r>
              <a:rPr lang="en-US" sz="6000" b="1" dirty="0">
                <a:solidFill>
                  <a:srgbClr val="861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want to turn away from scarcity and</a:t>
            </a:r>
          </a:p>
          <a:p>
            <a:pPr algn="ctr"/>
            <a:r>
              <a:rPr lang="en-US" sz="6000" b="1" dirty="0">
                <a:solidFill>
                  <a:srgbClr val="861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 God’s abundance</a:t>
            </a:r>
          </a:p>
          <a:p>
            <a:pPr algn="ctr"/>
            <a:r>
              <a:rPr lang="en-US" sz="6000" b="1" i="1" dirty="0">
                <a:solidFill>
                  <a:srgbClr val="861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we can with God’s help.</a:t>
            </a:r>
          </a:p>
        </p:txBody>
      </p:sp>
    </p:spTree>
    <p:extLst>
      <p:ext uri="{BB962C8B-B14F-4D97-AF65-F5344CB8AC3E}">
        <p14:creationId xmlns:p14="http://schemas.microsoft.com/office/powerpoint/2010/main" val="2685562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209550"/>
            <a:ext cx="8724900" cy="47244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9550" y="148024"/>
            <a:ext cx="8724900" cy="40934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Aft>
                <a:spcPts val="2400"/>
              </a:spcAft>
            </a:pPr>
            <a:r>
              <a:rPr lang="en-US" sz="6000" b="1" i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Liturgist:  </a:t>
            </a:r>
          </a:p>
          <a:p>
            <a:pPr algn="ctr"/>
            <a:r>
              <a:rPr lang="en-US" sz="6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gather to shine</a:t>
            </a:r>
          </a:p>
          <a:p>
            <a:pPr algn="ctr"/>
            <a:r>
              <a:rPr lang="en-US" sz="6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 a beacon of a </a:t>
            </a:r>
          </a:p>
          <a:p>
            <a:pPr algn="ctr"/>
            <a:r>
              <a:rPr lang="en-US" sz="6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new way of living . . .</a:t>
            </a:r>
            <a:endParaRPr lang="en-US" sz="6000" b="1" i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6A6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308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209550"/>
            <a:ext cx="8724900" cy="47244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9550" y="514350"/>
            <a:ext cx="8724900" cy="40164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Aft>
                <a:spcPts val="600"/>
              </a:spcAft>
            </a:pPr>
            <a:r>
              <a:rPr lang="en-US" sz="6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. .where following Jesus</a:t>
            </a:r>
          </a:p>
          <a:p>
            <a:pPr algn="ctr">
              <a:spcAft>
                <a:spcPts val="600"/>
              </a:spcAft>
            </a:pPr>
            <a:r>
              <a:rPr lang="en-US" sz="6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means sharing in</a:t>
            </a:r>
          </a:p>
          <a:p>
            <a:pPr algn="ctr">
              <a:spcAft>
                <a:spcPts val="600"/>
              </a:spcAft>
            </a:pPr>
            <a:r>
              <a:rPr lang="en-US" sz="6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God’s abundant</a:t>
            </a:r>
          </a:p>
          <a:p>
            <a:pPr algn="ctr">
              <a:spcAft>
                <a:spcPts val="600"/>
              </a:spcAft>
            </a:pPr>
            <a:r>
              <a:rPr lang="en-US" sz="6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gifts together. </a:t>
            </a:r>
            <a:endParaRPr lang="en-US" sz="6000" b="1" i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6A6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259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209550"/>
            <a:ext cx="8724900" cy="47244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9550" y="148024"/>
            <a:ext cx="8724900" cy="47089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Aft>
                <a:spcPts val="2400"/>
              </a:spcAft>
            </a:pPr>
            <a:r>
              <a:rPr lang="en-US" sz="6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But will you keep shining when others try to pull you astray, putting the pursuit of wealth before the pursuit of God?</a:t>
            </a:r>
            <a:endParaRPr lang="en-US" sz="6000" b="1" i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6A6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664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9550" y="209550"/>
            <a:ext cx="8724900" cy="47244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8618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9550" y="285750"/>
            <a:ext cx="8829675" cy="40164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Aft>
                <a:spcPts val="1800"/>
              </a:spcAft>
            </a:pPr>
            <a:r>
              <a:rPr lang="en-US" sz="6000" b="1" i="1" dirty="0">
                <a:solidFill>
                  <a:srgbClr val="861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People:   </a:t>
            </a:r>
          </a:p>
          <a:p>
            <a:pPr algn="ctr"/>
            <a:r>
              <a:rPr lang="en-US" sz="6000" b="1" dirty="0">
                <a:solidFill>
                  <a:srgbClr val="86184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 God’s help, we will resist the pull of wealth and the fear of scarcity. . .</a:t>
            </a:r>
            <a:endParaRPr lang="en-US" sz="6000" b="1" i="1" dirty="0">
              <a:solidFill>
                <a:srgbClr val="86184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756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9550" y="209550"/>
            <a:ext cx="8724900" cy="47244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8618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7162" y="25195"/>
            <a:ext cx="8829675" cy="493981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Aft>
                <a:spcPts val="600"/>
              </a:spcAft>
            </a:pPr>
            <a:r>
              <a:rPr lang="en-US" sz="6000" b="1" dirty="0">
                <a:solidFill>
                  <a:srgbClr val="86184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. . and pursue the way of love,  abundance,  </a:t>
            </a:r>
          </a:p>
          <a:p>
            <a:pPr algn="ctr">
              <a:spcAft>
                <a:spcPts val="600"/>
              </a:spcAft>
            </a:pPr>
            <a:r>
              <a:rPr lang="en-US" sz="6000" b="1" dirty="0">
                <a:solidFill>
                  <a:srgbClr val="86184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flourishing</a:t>
            </a:r>
          </a:p>
          <a:p>
            <a:pPr algn="ctr">
              <a:spcAft>
                <a:spcPts val="600"/>
              </a:spcAft>
            </a:pPr>
            <a:r>
              <a:rPr lang="en-US" sz="6000" b="1" dirty="0">
                <a:solidFill>
                  <a:srgbClr val="86184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all creation. </a:t>
            </a:r>
          </a:p>
          <a:p>
            <a:pPr algn="ctr">
              <a:spcAft>
                <a:spcPts val="600"/>
              </a:spcAft>
            </a:pPr>
            <a:r>
              <a:rPr lang="en-US" sz="6000" b="1" dirty="0">
                <a:solidFill>
                  <a:srgbClr val="86184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Amen.</a:t>
            </a:r>
            <a:endParaRPr lang="en-US" sz="6000" b="1" i="1" dirty="0">
              <a:solidFill>
                <a:srgbClr val="86184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310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6DA060CF-9A39-24F7-5552-1FDF65618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 r="1" b="1"/>
          <a:stretch/>
        </p:blipFill>
        <p:spPr>
          <a:xfrm>
            <a:off x="230831" y="196077"/>
            <a:ext cx="8682337" cy="475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69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mpkins and sunflowers on a wood surface&#10;&#10;Description automatically generated">
            <a:extLst>
              <a:ext uri="{FF2B5EF4-FFF2-40B4-BE49-F238E27FC236}">
                <a16:creationId xmlns:a16="http://schemas.microsoft.com/office/drawing/2014/main" id="{6BE93DC8-2F94-59C1-0300-1EBD4708C1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48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127964-931D-8C7B-A7C6-ECB7C49B5262}"/>
              </a:ext>
            </a:extLst>
          </p:cNvPr>
          <p:cNvSpPr txBox="1"/>
          <p:nvPr/>
        </p:nvSpPr>
        <p:spPr>
          <a:xfrm>
            <a:off x="3810000" y="-69342"/>
            <a:ext cx="533400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80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A6431A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Lowvetica" pitchFamily="2" charset="0"/>
              </a:rPr>
              <a:t>Choir Anthem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640FA6-85E5-C21B-7F3F-9859D41F4F3A}"/>
              </a:ext>
            </a:extLst>
          </p:cNvPr>
          <p:cNvSpPr txBox="1"/>
          <p:nvPr/>
        </p:nvSpPr>
        <p:spPr>
          <a:xfrm>
            <a:off x="2971800" y="981399"/>
            <a:ext cx="6525158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138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Fave Script Bold Pro" pitchFamily="2" charset="0"/>
              </a:rPr>
              <a:t>“Be Thou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3EB0FC-414D-CD1D-98FE-96A1B67F1695}"/>
              </a:ext>
            </a:extLst>
          </p:cNvPr>
          <p:cNvSpPr txBox="1"/>
          <p:nvPr/>
        </p:nvSpPr>
        <p:spPr>
          <a:xfrm>
            <a:off x="4114800" y="2306879"/>
            <a:ext cx="6525158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138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Fave Script Bold Pro" pitchFamily="2" charset="0"/>
              </a:rPr>
              <a:t>My Vision”</a:t>
            </a:r>
            <a:endParaRPr lang="en-US" sz="320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Fave Script Bold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4910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8" y="-19050"/>
            <a:ext cx="9144000" cy="5162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46" y="950089"/>
            <a:ext cx="912495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KG True Colors" panose="02000506000000020003" pitchFamily="2" charset="0"/>
              </a:rPr>
              <a:t>CHILDREN’S  BLESSING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8806"/>
            <a:ext cx="9144000" cy="86564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8656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D559CA-84B6-4981-F50B-8ADA1C85A0AF}"/>
              </a:ext>
            </a:extLst>
          </p:cNvPr>
          <p:cNvSpPr txBox="1"/>
          <p:nvPr/>
        </p:nvSpPr>
        <p:spPr>
          <a:xfrm>
            <a:off x="-19052" y="211455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and  dismissal  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4F192C-DA7E-FC7D-7333-24B5EAFBA15F}"/>
              </a:ext>
            </a:extLst>
          </p:cNvPr>
          <p:cNvSpPr txBox="1"/>
          <p:nvPr/>
        </p:nvSpPr>
        <p:spPr>
          <a:xfrm>
            <a:off x="0" y="3029902"/>
            <a:ext cx="912495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KG True Colors" panose="02000506000000020003" pitchFamily="2" charset="0"/>
              </a:rPr>
              <a:t>Sunday  School</a:t>
            </a:r>
          </a:p>
        </p:txBody>
      </p:sp>
    </p:spTree>
    <p:extLst>
      <p:ext uri="{BB962C8B-B14F-4D97-AF65-F5344CB8AC3E}">
        <p14:creationId xmlns:p14="http://schemas.microsoft.com/office/powerpoint/2010/main" val="338355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umpkins and leaves on a wood surface&#10;&#10;Description automatically generated">
            <a:extLst>
              <a:ext uri="{FF2B5EF4-FFF2-40B4-BE49-F238E27FC236}">
                <a16:creationId xmlns:a16="http://schemas.microsoft.com/office/drawing/2014/main" id="{B6CA3FB3-52A3-86A0-69E2-986376D6B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1" b="4259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B2662-CE96-FC5D-1425-2B208CE93DE7}"/>
              </a:ext>
            </a:extLst>
          </p:cNvPr>
          <p:cNvSpPr txBox="1"/>
          <p:nvPr/>
        </p:nvSpPr>
        <p:spPr>
          <a:xfrm>
            <a:off x="990600" y="-66905"/>
            <a:ext cx="47244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ive It Your Heart" panose="02000603000000000000" pitchFamily="2" charset="0"/>
                <a:ea typeface="Give It Your Heart" panose="02000603000000000000" pitchFamily="2" charset="0"/>
              </a:rPr>
              <a:t>Pastor’s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A06B8F3-30F2-79A6-445C-1A9C7119F407}"/>
              </a:ext>
            </a:extLst>
          </p:cNvPr>
          <p:cNvGrpSpPr/>
          <p:nvPr/>
        </p:nvGrpSpPr>
        <p:grpSpPr>
          <a:xfrm>
            <a:off x="-838200" y="987374"/>
            <a:ext cx="7546576" cy="3143610"/>
            <a:chOff x="-1572099" y="1466495"/>
            <a:chExt cx="10649425" cy="314361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7DA880D-9336-36FC-264F-704B02F0FA7E}"/>
                </a:ext>
              </a:extLst>
            </p:cNvPr>
            <p:cNvSpPr txBox="1"/>
            <p:nvPr/>
          </p:nvSpPr>
          <p:spPr>
            <a:xfrm>
              <a:off x="-1572099" y="1466495"/>
              <a:ext cx="914400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sz="8800" dirty="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rgbClr val="D28C0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chitects Daughter" panose="02000505000000020004" pitchFamily="2" charset="0"/>
                  <a:ea typeface="LillyBelle" pitchFamily="2" charset="-128"/>
                  <a:cs typeface="LillyBelle" pitchFamily="2" charset="-128"/>
                </a:rPr>
                <a:t>Opening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E1D720D-1706-136F-76AF-5348F212E4CA}"/>
                </a:ext>
              </a:extLst>
            </p:cNvPr>
            <p:cNvSpPr txBox="1"/>
            <p:nvPr/>
          </p:nvSpPr>
          <p:spPr>
            <a:xfrm>
              <a:off x="-66674" y="2763446"/>
              <a:ext cx="9144000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sz="9600" dirty="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rgbClr val="D28C0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chitects Daughter" panose="02000505000000020004" pitchFamily="2" charset="0"/>
                  <a:ea typeface="LillyBelle" pitchFamily="2" charset="-128"/>
                  <a:cs typeface="LillyBelle" pitchFamily="2" charset="-128"/>
                </a:rPr>
                <a:t>Prayer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42903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5135924"/>
            <a:chOff x="0" y="0"/>
            <a:chExt cx="9144000" cy="513592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35924"/>
            </a:xfrm>
            <a:prstGeom prst="rect">
              <a:avLst/>
            </a:prstGeom>
            <a:ln>
              <a:solidFill>
                <a:srgbClr val="6A6800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76200" y="53362"/>
              <a:ext cx="8991600" cy="5029200"/>
            </a:xfrm>
            <a:prstGeom prst="rect">
              <a:avLst/>
            </a:prstGeom>
            <a:noFill/>
            <a:ln w="76200">
              <a:solidFill>
                <a:srgbClr val="6A6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51918" y="6493"/>
            <a:ext cx="817131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6000" b="1" dirty="0">
                <a:solidFill>
                  <a:srgbClr val="6A6800"/>
                </a:solidFill>
              </a:rPr>
              <a:t>Hymn #354 </a:t>
            </a:r>
            <a:r>
              <a:rPr lang="en-US" sz="4400" b="1" dirty="0">
                <a:solidFill>
                  <a:srgbClr val="6A6800"/>
                </a:solidFill>
              </a:rPr>
              <a:t>(vs. 1, 3 &amp; 4)</a:t>
            </a:r>
            <a:endParaRPr lang="en-US" sz="6000" b="1" dirty="0">
              <a:solidFill>
                <a:srgbClr val="6A68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84401" y="838766"/>
            <a:ext cx="52768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6A6800"/>
                </a:solidFill>
                <a:latin typeface="Bahnschrift SemiBold Condensed" panose="020B0502040204020203" pitchFamily="34" charset="0"/>
                <a:ea typeface="LillyBelle" pitchFamily="2" charset="-128"/>
                <a:cs typeface="LillyBelle" pitchFamily="2" charset="-128"/>
              </a:rPr>
              <a:t>“I </a:t>
            </a:r>
          </a:p>
          <a:p>
            <a:pPr algn="ctr"/>
            <a:r>
              <a:rPr lang="en-US" sz="8800" dirty="0">
                <a:solidFill>
                  <a:srgbClr val="6A6800"/>
                </a:solidFill>
                <a:latin typeface="Bahnschrift SemiBold Condensed" panose="020B0502040204020203" pitchFamily="34" charset="0"/>
                <a:ea typeface="LillyBelle" pitchFamily="2" charset="-128"/>
                <a:cs typeface="LillyBelle" pitchFamily="2" charset="-128"/>
              </a:rPr>
              <a:t>Surrender</a:t>
            </a:r>
          </a:p>
          <a:p>
            <a:pPr algn="ctr"/>
            <a:r>
              <a:rPr lang="en-US" sz="8800" dirty="0">
                <a:solidFill>
                  <a:srgbClr val="6A6800"/>
                </a:solidFill>
                <a:latin typeface="Bahnschrift SemiBold Condensed" panose="020B0502040204020203" pitchFamily="34" charset="0"/>
                <a:ea typeface="LillyBelle" pitchFamily="2" charset="-128"/>
                <a:cs typeface="LillyBelle" pitchFamily="2" charset="-128"/>
              </a:rPr>
              <a:t>All”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33900" y="853289"/>
            <a:ext cx="4252335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8800" dirty="0">
                <a:solidFill>
                  <a:srgbClr val="86184F"/>
                </a:solidFill>
                <a:latin typeface="Bahnschrift SemiBold Condensed" panose="020B0502040204020203" pitchFamily="34" charset="0"/>
                <a:ea typeface="LillyBelle" pitchFamily="2" charset="-128"/>
                <a:cs typeface="LillyBelle" pitchFamily="2" charset="-128"/>
              </a:rPr>
              <a:t>“I</a:t>
            </a:r>
          </a:p>
          <a:p>
            <a:pPr algn="ctr"/>
            <a:r>
              <a:rPr lang="en-US" sz="8800" dirty="0">
                <a:solidFill>
                  <a:srgbClr val="86184F"/>
                </a:solidFill>
                <a:latin typeface="Bahnschrift SemiBold Condensed" panose="020B0502040204020203" pitchFamily="34" charset="0"/>
                <a:ea typeface="LillyBelle" pitchFamily="2" charset="-128"/>
                <a:cs typeface="LillyBelle" pitchFamily="2" charset="-128"/>
              </a:rPr>
              <a:t>Surrender</a:t>
            </a:r>
          </a:p>
          <a:p>
            <a:pPr algn="ctr"/>
            <a:r>
              <a:rPr lang="en-US" sz="8800" dirty="0">
                <a:solidFill>
                  <a:srgbClr val="86184F"/>
                </a:solidFill>
                <a:latin typeface="Bahnschrift SemiBold Condensed" panose="020B0502040204020203" pitchFamily="34" charset="0"/>
                <a:ea typeface="LillyBelle" pitchFamily="2" charset="-128"/>
                <a:cs typeface="LillyBelle" pitchFamily="2" charset="-128"/>
              </a:rPr>
              <a:t>All”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039EB5D-8309-581C-02CB-0178C37ACC6E}"/>
              </a:ext>
            </a:extLst>
          </p:cNvPr>
          <p:cNvGrpSpPr/>
          <p:nvPr/>
        </p:nvGrpSpPr>
        <p:grpSpPr>
          <a:xfrm>
            <a:off x="522641" y="1063849"/>
            <a:ext cx="3770183" cy="3784439"/>
            <a:chOff x="58009" y="1194848"/>
            <a:chExt cx="3770183" cy="3784439"/>
          </a:xfrm>
        </p:grpSpPr>
        <p:pic>
          <p:nvPicPr>
            <p:cNvPr id="24" name="Picture 23" descr="A red maple leaf on a white background&#10;&#10;Description automatically generated">
              <a:extLst>
                <a:ext uri="{FF2B5EF4-FFF2-40B4-BE49-F238E27FC236}">
                  <a16:creationId xmlns:a16="http://schemas.microsoft.com/office/drawing/2014/main" id="{B5E11390-F9E4-06C4-1520-04E68DE07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9865">
              <a:off x="922019" y="3245737"/>
              <a:ext cx="1699260" cy="1767840"/>
            </a:xfrm>
            <a:prstGeom prst="rect">
              <a:avLst/>
            </a:prstGeom>
          </p:spPr>
        </p:pic>
        <p:pic>
          <p:nvPicPr>
            <p:cNvPr id="22" name="Picture 21" descr="A pumpkin and leaves on a white background&#10;&#10;Description automatically generated">
              <a:extLst>
                <a:ext uri="{FF2B5EF4-FFF2-40B4-BE49-F238E27FC236}">
                  <a16:creationId xmlns:a16="http://schemas.microsoft.com/office/drawing/2014/main" id="{527DF02F-63B3-7207-F501-487A76FA8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09" y="1194848"/>
              <a:ext cx="3770183" cy="3704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859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5135924"/>
            <a:chOff x="0" y="0"/>
            <a:chExt cx="9144000" cy="513592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35924"/>
            </a:xfrm>
            <a:prstGeom prst="rect">
              <a:avLst/>
            </a:prstGeom>
            <a:ln>
              <a:solidFill>
                <a:srgbClr val="6A6800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76200" y="53362"/>
              <a:ext cx="8991600" cy="5029200"/>
            </a:xfrm>
            <a:prstGeom prst="rect">
              <a:avLst/>
            </a:prstGeom>
            <a:noFill/>
            <a:ln w="76200">
              <a:solidFill>
                <a:srgbClr val="6A6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47636" y="444303"/>
            <a:ext cx="884872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6000" dirty="0">
                <a:solidFill>
                  <a:srgbClr val="004240"/>
                </a:solidFill>
                <a:latin typeface="Arial Narrow" panose="020B0606020202030204" pitchFamily="34" charset="0"/>
              </a:rPr>
              <a:t>  </a:t>
            </a:r>
            <a:r>
              <a:rPr lang="en-US" sz="6000" dirty="0">
                <a:solidFill>
                  <a:srgbClr val="86184F"/>
                </a:solidFill>
                <a:latin typeface="Arial Narrow" panose="020B0606020202030204" pitchFamily="34" charset="0"/>
              </a:rPr>
              <a:t>All to Jesus I surrender;</a:t>
            </a:r>
          </a:p>
          <a:p>
            <a:pPr algn="ctr">
              <a:spcAft>
                <a:spcPts val="1200"/>
              </a:spcAft>
            </a:pPr>
            <a:r>
              <a:rPr lang="en-US" sz="6000" dirty="0">
                <a:solidFill>
                  <a:srgbClr val="86184F"/>
                </a:solidFill>
                <a:latin typeface="Arial Narrow" panose="020B0606020202030204" pitchFamily="34" charset="0"/>
              </a:rPr>
              <a:t>all to him I freely give.</a:t>
            </a:r>
          </a:p>
          <a:p>
            <a:pPr algn="ctr">
              <a:spcAft>
                <a:spcPts val="1200"/>
              </a:spcAft>
            </a:pPr>
            <a:r>
              <a:rPr lang="en-US" sz="6000" dirty="0">
                <a:solidFill>
                  <a:srgbClr val="86184F"/>
                </a:solidFill>
                <a:latin typeface="Arial Narrow" panose="020B0606020202030204" pitchFamily="34" charset="0"/>
              </a:rPr>
              <a:t>I will ever love and trust him,</a:t>
            </a:r>
          </a:p>
          <a:p>
            <a:pPr algn="ctr"/>
            <a:r>
              <a:rPr lang="en-US" sz="6000" dirty="0">
                <a:solidFill>
                  <a:srgbClr val="86184F"/>
                </a:solidFill>
                <a:latin typeface="Arial Narrow" panose="020B0606020202030204" pitchFamily="34" charset="0"/>
              </a:rPr>
              <a:t>in his presence daily live.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674" y="43927"/>
            <a:ext cx="1000126" cy="830997"/>
          </a:xfrm>
          <a:prstGeom prst="rect">
            <a:avLst/>
          </a:prstGeom>
          <a:noFill/>
          <a:ln w="28575">
            <a:solidFill>
              <a:srgbClr val="6A68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i="1" dirty="0">
                <a:solidFill>
                  <a:srgbClr val="6A6800"/>
                </a:solidFill>
                <a:latin typeface="Georgia" panose="02040502050405020303" pitchFamily="18" charset="0"/>
              </a:rPr>
              <a:t>V1</a:t>
            </a:r>
          </a:p>
        </p:txBody>
      </p:sp>
    </p:spTree>
    <p:extLst>
      <p:ext uri="{BB962C8B-B14F-4D97-AF65-F5344CB8AC3E}">
        <p14:creationId xmlns:p14="http://schemas.microsoft.com/office/powerpoint/2010/main" val="174607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5135924"/>
            <a:chOff x="0" y="0"/>
            <a:chExt cx="9144000" cy="513592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35924"/>
            </a:xfrm>
            <a:prstGeom prst="rect">
              <a:avLst/>
            </a:prstGeom>
            <a:ln>
              <a:solidFill>
                <a:srgbClr val="86184F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76200" y="53362"/>
              <a:ext cx="8991600" cy="5029200"/>
            </a:xfrm>
            <a:prstGeom prst="rect">
              <a:avLst/>
            </a:prstGeom>
            <a:noFill/>
            <a:ln w="76200">
              <a:solidFill>
                <a:srgbClr val="8618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47636" y="444303"/>
            <a:ext cx="884872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6000" dirty="0">
                <a:solidFill>
                  <a:srgbClr val="004240"/>
                </a:solidFill>
                <a:latin typeface="Arial Narrow" panose="020B0606020202030204" pitchFamily="34" charset="0"/>
              </a:rPr>
              <a:t>  </a:t>
            </a:r>
            <a:r>
              <a:rPr lang="en-US" sz="6000" dirty="0">
                <a:solidFill>
                  <a:srgbClr val="6A6800"/>
                </a:solidFill>
                <a:latin typeface="Arial Narrow" panose="020B0606020202030204" pitchFamily="34" charset="0"/>
              </a:rPr>
              <a:t>I surrender all,</a:t>
            </a:r>
          </a:p>
          <a:p>
            <a:pPr algn="ctr">
              <a:spcAft>
                <a:spcPts val="1200"/>
              </a:spcAft>
            </a:pPr>
            <a:r>
              <a:rPr lang="en-US" sz="6000" dirty="0">
                <a:solidFill>
                  <a:srgbClr val="6A6800"/>
                </a:solidFill>
                <a:latin typeface="Arial Narrow" panose="020B0606020202030204" pitchFamily="34" charset="0"/>
              </a:rPr>
              <a:t>I surrender all,</a:t>
            </a:r>
          </a:p>
          <a:p>
            <a:pPr algn="ctr">
              <a:spcAft>
                <a:spcPts val="1200"/>
              </a:spcAft>
            </a:pPr>
            <a:r>
              <a:rPr lang="en-US" sz="6000" dirty="0">
                <a:solidFill>
                  <a:srgbClr val="6A6800"/>
                </a:solidFill>
                <a:latin typeface="Arial Narrow" panose="020B0606020202030204" pitchFamily="34" charset="0"/>
              </a:rPr>
              <a:t>all to thee, my blessed Savior,</a:t>
            </a:r>
          </a:p>
          <a:p>
            <a:pPr algn="ctr">
              <a:spcAft>
                <a:spcPts val="1200"/>
              </a:spcAft>
            </a:pPr>
            <a:r>
              <a:rPr lang="en-US" sz="6000" dirty="0">
                <a:solidFill>
                  <a:srgbClr val="6A6800"/>
                </a:solidFill>
                <a:latin typeface="Arial Narrow" panose="020B0606020202030204" pitchFamily="34" charset="0"/>
              </a:rPr>
              <a:t>I surrender all.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674" y="43927"/>
            <a:ext cx="1457326" cy="769441"/>
          </a:xfrm>
          <a:prstGeom prst="rect">
            <a:avLst/>
          </a:prstGeom>
          <a:noFill/>
          <a:ln w="28575">
            <a:solidFill>
              <a:srgbClr val="86184F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86184F"/>
                </a:solidFill>
                <a:latin typeface="Georgia" panose="02040502050405020303" pitchFamily="18" charset="0"/>
              </a:rPr>
              <a:t>Ref:</a:t>
            </a:r>
          </a:p>
        </p:txBody>
      </p:sp>
    </p:spTree>
    <p:extLst>
      <p:ext uri="{BB962C8B-B14F-4D97-AF65-F5344CB8AC3E}">
        <p14:creationId xmlns:p14="http://schemas.microsoft.com/office/powerpoint/2010/main" val="1956878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5135924"/>
            <a:chOff x="0" y="0"/>
            <a:chExt cx="9144000" cy="513592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35924"/>
            </a:xfrm>
            <a:prstGeom prst="rect">
              <a:avLst/>
            </a:prstGeom>
            <a:ln>
              <a:solidFill>
                <a:srgbClr val="6A6800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76200" y="53362"/>
              <a:ext cx="8991600" cy="5029200"/>
            </a:xfrm>
            <a:prstGeom prst="rect">
              <a:avLst/>
            </a:prstGeom>
            <a:noFill/>
            <a:ln w="76200">
              <a:solidFill>
                <a:srgbClr val="6A6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3340" y="398137"/>
            <a:ext cx="903731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6600" b="1" dirty="0">
                <a:solidFill>
                  <a:srgbClr val="004240"/>
                </a:solidFill>
                <a:latin typeface="Arial Narrow" panose="020B0606020202030204" pitchFamily="34" charset="0"/>
              </a:rPr>
              <a:t>  </a:t>
            </a:r>
            <a:r>
              <a:rPr lang="en-US" sz="6000" dirty="0">
                <a:solidFill>
                  <a:srgbClr val="86184F"/>
                </a:solidFill>
                <a:latin typeface="Arial Narrow" panose="020B0606020202030204" pitchFamily="34" charset="0"/>
              </a:rPr>
              <a:t>All to Jesus I surrender;</a:t>
            </a:r>
          </a:p>
          <a:p>
            <a:pPr algn="ctr">
              <a:spcAft>
                <a:spcPts val="1200"/>
              </a:spcAft>
            </a:pPr>
            <a:r>
              <a:rPr lang="en-US" sz="6000" dirty="0">
                <a:solidFill>
                  <a:srgbClr val="86184F"/>
                </a:solidFill>
                <a:latin typeface="Arial Narrow" panose="020B0606020202030204" pitchFamily="34" charset="0"/>
              </a:rPr>
              <a:t>make me, Savior, wholly thine.</a:t>
            </a:r>
          </a:p>
          <a:p>
            <a:pPr algn="ctr">
              <a:spcAft>
                <a:spcPts val="1200"/>
              </a:spcAft>
            </a:pPr>
            <a:r>
              <a:rPr lang="en-US" sz="6000" dirty="0">
                <a:solidFill>
                  <a:srgbClr val="86184F"/>
                </a:solidFill>
                <a:latin typeface="Arial Narrow" panose="020B0606020202030204" pitchFamily="34" charset="0"/>
              </a:rPr>
              <a:t>Let me feel the Holy Spirit,</a:t>
            </a:r>
          </a:p>
          <a:p>
            <a:pPr algn="ctr"/>
            <a:r>
              <a:rPr lang="en-US" sz="6000" dirty="0">
                <a:solidFill>
                  <a:srgbClr val="86184F"/>
                </a:solidFill>
                <a:latin typeface="Arial Narrow" panose="020B0606020202030204" pitchFamily="34" charset="0"/>
              </a:rPr>
              <a:t>truly know that thou art mine.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674" y="43927"/>
            <a:ext cx="1076326" cy="830997"/>
          </a:xfrm>
          <a:prstGeom prst="rect">
            <a:avLst/>
          </a:prstGeom>
          <a:noFill/>
          <a:ln w="28575">
            <a:solidFill>
              <a:srgbClr val="6A68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i="1" dirty="0">
                <a:solidFill>
                  <a:srgbClr val="6A6800"/>
                </a:solidFill>
                <a:latin typeface="Georgia" panose="02040502050405020303" pitchFamily="18" charset="0"/>
              </a:rPr>
              <a:t>V3</a:t>
            </a:r>
          </a:p>
        </p:txBody>
      </p:sp>
    </p:spTree>
    <p:extLst>
      <p:ext uri="{BB962C8B-B14F-4D97-AF65-F5344CB8AC3E}">
        <p14:creationId xmlns:p14="http://schemas.microsoft.com/office/powerpoint/2010/main" val="1667326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5135924"/>
            <a:chOff x="0" y="0"/>
            <a:chExt cx="9144000" cy="513592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35924"/>
            </a:xfrm>
            <a:prstGeom prst="rect">
              <a:avLst/>
            </a:prstGeom>
            <a:ln>
              <a:solidFill>
                <a:srgbClr val="86184F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76200" y="53362"/>
              <a:ext cx="8991600" cy="5029200"/>
            </a:xfrm>
            <a:prstGeom prst="rect">
              <a:avLst/>
            </a:prstGeom>
            <a:noFill/>
            <a:ln w="76200">
              <a:solidFill>
                <a:srgbClr val="8618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47636" y="444303"/>
            <a:ext cx="884872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6000" dirty="0">
                <a:solidFill>
                  <a:srgbClr val="004240"/>
                </a:solidFill>
                <a:latin typeface="Arial Narrow" panose="020B0606020202030204" pitchFamily="34" charset="0"/>
              </a:rPr>
              <a:t>  </a:t>
            </a:r>
            <a:r>
              <a:rPr lang="en-US" sz="6000" dirty="0">
                <a:solidFill>
                  <a:srgbClr val="6A6800"/>
                </a:solidFill>
                <a:latin typeface="Arial Narrow" panose="020B0606020202030204" pitchFamily="34" charset="0"/>
              </a:rPr>
              <a:t>I surrender all,</a:t>
            </a:r>
          </a:p>
          <a:p>
            <a:pPr algn="ctr">
              <a:spcAft>
                <a:spcPts val="1200"/>
              </a:spcAft>
            </a:pPr>
            <a:r>
              <a:rPr lang="en-US" sz="6000" dirty="0">
                <a:solidFill>
                  <a:srgbClr val="6A6800"/>
                </a:solidFill>
                <a:latin typeface="Arial Narrow" panose="020B0606020202030204" pitchFamily="34" charset="0"/>
              </a:rPr>
              <a:t>I surrender all,</a:t>
            </a:r>
          </a:p>
          <a:p>
            <a:pPr algn="ctr">
              <a:spcAft>
                <a:spcPts val="1200"/>
              </a:spcAft>
            </a:pPr>
            <a:r>
              <a:rPr lang="en-US" sz="6000" dirty="0">
                <a:solidFill>
                  <a:srgbClr val="6A6800"/>
                </a:solidFill>
                <a:latin typeface="Arial Narrow" panose="020B0606020202030204" pitchFamily="34" charset="0"/>
              </a:rPr>
              <a:t>all to thee, my blessed Savior,</a:t>
            </a:r>
          </a:p>
          <a:p>
            <a:pPr algn="ctr">
              <a:spcAft>
                <a:spcPts val="1200"/>
              </a:spcAft>
            </a:pPr>
            <a:r>
              <a:rPr lang="en-US" sz="6000" dirty="0">
                <a:solidFill>
                  <a:srgbClr val="6A6800"/>
                </a:solidFill>
                <a:latin typeface="Arial Narrow" panose="020B0606020202030204" pitchFamily="34" charset="0"/>
              </a:rPr>
              <a:t>I surrender all.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674" y="43927"/>
            <a:ext cx="1457326" cy="769441"/>
          </a:xfrm>
          <a:prstGeom prst="rect">
            <a:avLst/>
          </a:prstGeom>
          <a:noFill/>
          <a:ln w="28575">
            <a:solidFill>
              <a:srgbClr val="86184F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86184F"/>
                </a:solidFill>
                <a:latin typeface="Georgia" panose="02040502050405020303" pitchFamily="18" charset="0"/>
              </a:rPr>
              <a:t>Ref:</a:t>
            </a:r>
          </a:p>
        </p:txBody>
      </p:sp>
    </p:spTree>
    <p:extLst>
      <p:ext uri="{BB962C8B-B14F-4D97-AF65-F5344CB8AC3E}">
        <p14:creationId xmlns:p14="http://schemas.microsoft.com/office/powerpoint/2010/main" val="3330418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5135924"/>
            <a:chOff x="0" y="0"/>
            <a:chExt cx="9144000" cy="513592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35924"/>
            </a:xfrm>
            <a:prstGeom prst="rect">
              <a:avLst/>
            </a:prstGeom>
            <a:ln>
              <a:solidFill>
                <a:srgbClr val="6A6800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76200" y="53362"/>
              <a:ext cx="8991600" cy="5029200"/>
            </a:xfrm>
            <a:prstGeom prst="rect">
              <a:avLst/>
            </a:prstGeom>
            <a:noFill/>
            <a:ln w="76200">
              <a:solidFill>
                <a:srgbClr val="6A6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0" y="448091"/>
            <a:ext cx="9144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6000" dirty="0">
                <a:solidFill>
                  <a:srgbClr val="86184F"/>
                </a:solidFill>
                <a:latin typeface="Arial Narrow" panose="020B0606020202030204" pitchFamily="34" charset="0"/>
              </a:rPr>
              <a:t>All to Jesus I surrender;</a:t>
            </a:r>
          </a:p>
          <a:p>
            <a:pPr algn="ctr">
              <a:spcAft>
                <a:spcPts val="1200"/>
              </a:spcAft>
            </a:pPr>
            <a:r>
              <a:rPr lang="en-US" sz="6000" dirty="0">
                <a:solidFill>
                  <a:srgbClr val="86184F"/>
                </a:solidFill>
                <a:latin typeface="Arial Narrow" panose="020B0606020202030204" pitchFamily="34" charset="0"/>
              </a:rPr>
              <a:t>Lord, I give myself to thee.</a:t>
            </a:r>
          </a:p>
          <a:p>
            <a:pPr algn="ctr">
              <a:spcAft>
                <a:spcPts val="1200"/>
              </a:spcAft>
            </a:pPr>
            <a:r>
              <a:rPr lang="en-US" sz="6000" dirty="0">
                <a:solidFill>
                  <a:srgbClr val="86184F"/>
                </a:solidFill>
                <a:latin typeface="Arial Narrow" panose="020B0606020202030204" pitchFamily="34" charset="0"/>
              </a:rPr>
              <a:t>Fill me with thy love &amp; power;</a:t>
            </a:r>
          </a:p>
          <a:p>
            <a:pPr algn="ctr"/>
            <a:r>
              <a:rPr lang="en-US" sz="6000" dirty="0">
                <a:solidFill>
                  <a:srgbClr val="86184F"/>
                </a:solidFill>
                <a:latin typeface="Arial Narrow" panose="020B0606020202030204" pitchFamily="34" charset="0"/>
              </a:rPr>
              <a:t>let thy blessing fall on me.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" y="-53362"/>
            <a:ext cx="1076326" cy="830997"/>
          </a:xfrm>
          <a:prstGeom prst="rect">
            <a:avLst/>
          </a:prstGeom>
          <a:noFill/>
          <a:ln w="28575">
            <a:solidFill>
              <a:srgbClr val="6A68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i="1" dirty="0">
                <a:solidFill>
                  <a:srgbClr val="6A6800"/>
                </a:solidFill>
                <a:latin typeface="Georgia" panose="02040502050405020303" pitchFamily="18" charset="0"/>
              </a:rPr>
              <a:t>V4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015718-F030-7035-3408-FB539D327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-325846"/>
            <a:ext cx="1257475" cy="3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841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5135924"/>
            <a:chOff x="0" y="0"/>
            <a:chExt cx="9144000" cy="513592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35924"/>
            </a:xfrm>
            <a:prstGeom prst="rect">
              <a:avLst/>
            </a:prstGeom>
            <a:ln>
              <a:solidFill>
                <a:srgbClr val="86184F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76200" y="53362"/>
              <a:ext cx="8991600" cy="5029200"/>
            </a:xfrm>
            <a:prstGeom prst="rect">
              <a:avLst/>
            </a:prstGeom>
            <a:noFill/>
            <a:ln w="76200">
              <a:solidFill>
                <a:srgbClr val="8618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47636" y="444303"/>
            <a:ext cx="884872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6000" dirty="0">
                <a:solidFill>
                  <a:srgbClr val="004240"/>
                </a:solidFill>
                <a:latin typeface="Arial Narrow" panose="020B0606020202030204" pitchFamily="34" charset="0"/>
              </a:rPr>
              <a:t>  </a:t>
            </a:r>
            <a:r>
              <a:rPr lang="en-US" sz="6000" dirty="0">
                <a:solidFill>
                  <a:srgbClr val="6A6800"/>
                </a:solidFill>
                <a:latin typeface="Arial Narrow" panose="020B0606020202030204" pitchFamily="34" charset="0"/>
              </a:rPr>
              <a:t>I surrender all,</a:t>
            </a:r>
          </a:p>
          <a:p>
            <a:pPr algn="ctr">
              <a:spcAft>
                <a:spcPts val="1200"/>
              </a:spcAft>
            </a:pPr>
            <a:r>
              <a:rPr lang="en-US" sz="6000" dirty="0">
                <a:solidFill>
                  <a:srgbClr val="6A6800"/>
                </a:solidFill>
                <a:latin typeface="Arial Narrow" panose="020B0606020202030204" pitchFamily="34" charset="0"/>
              </a:rPr>
              <a:t>I surrender all,</a:t>
            </a:r>
          </a:p>
          <a:p>
            <a:pPr algn="ctr">
              <a:spcAft>
                <a:spcPts val="1200"/>
              </a:spcAft>
            </a:pPr>
            <a:r>
              <a:rPr lang="en-US" sz="6000" dirty="0">
                <a:solidFill>
                  <a:srgbClr val="6A6800"/>
                </a:solidFill>
                <a:latin typeface="Arial Narrow" panose="020B0606020202030204" pitchFamily="34" charset="0"/>
              </a:rPr>
              <a:t>all to thee, my blessed Savior,</a:t>
            </a:r>
          </a:p>
          <a:p>
            <a:pPr algn="ctr">
              <a:spcAft>
                <a:spcPts val="1200"/>
              </a:spcAft>
            </a:pPr>
            <a:r>
              <a:rPr lang="en-US" sz="6000" dirty="0">
                <a:solidFill>
                  <a:srgbClr val="6A6800"/>
                </a:solidFill>
                <a:latin typeface="Arial Narrow" panose="020B0606020202030204" pitchFamily="34" charset="0"/>
              </a:rPr>
              <a:t>I surrender all.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674" y="43927"/>
            <a:ext cx="1457326" cy="769441"/>
          </a:xfrm>
          <a:prstGeom prst="rect">
            <a:avLst/>
          </a:prstGeom>
          <a:noFill/>
          <a:ln w="28575">
            <a:solidFill>
              <a:srgbClr val="86184F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86184F"/>
                </a:solidFill>
                <a:latin typeface="Georgia" panose="02040502050405020303" pitchFamily="18" charset="0"/>
              </a:rPr>
              <a:t>Ref:</a:t>
            </a:r>
          </a:p>
        </p:txBody>
      </p:sp>
    </p:spTree>
    <p:extLst>
      <p:ext uri="{BB962C8B-B14F-4D97-AF65-F5344CB8AC3E}">
        <p14:creationId xmlns:p14="http://schemas.microsoft.com/office/powerpoint/2010/main" val="2836624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-19050"/>
            <a:ext cx="9144000" cy="51816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73992" y="414393"/>
            <a:ext cx="6886576" cy="240065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15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6A6800"/>
                </a:solidFill>
                <a:latin typeface="LillyBelle" pitchFamily="2" charset="-128"/>
                <a:ea typeface="LillyBelle" pitchFamily="2" charset="-128"/>
                <a:cs typeface="LillyBelle" pitchFamily="2" charset="-128"/>
              </a:rPr>
              <a:t>Prelude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A4EF21-7CDC-73E6-A2FF-B98761A94C53}"/>
              </a:ext>
            </a:extLst>
          </p:cNvPr>
          <p:cNvGrpSpPr/>
          <p:nvPr/>
        </p:nvGrpSpPr>
        <p:grpSpPr>
          <a:xfrm flipH="1">
            <a:off x="5900710" y="361950"/>
            <a:ext cx="2819130" cy="3581400"/>
            <a:chOff x="304800" y="285750"/>
            <a:chExt cx="6353176" cy="2209800"/>
          </a:xfrm>
        </p:grpSpPr>
        <p:cxnSp>
          <p:nvCxnSpPr>
            <p:cNvPr id="13" name="Straight Connector 12"/>
            <p:cNvCxnSpPr>
              <a:cxnSpLocks/>
            </p:cNvCxnSpPr>
            <p:nvPr/>
          </p:nvCxnSpPr>
          <p:spPr>
            <a:xfrm>
              <a:off x="304800" y="285750"/>
              <a:ext cx="0" cy="2209800"/>
            </a:xfrm>
            <a:prstGeom prst="line">
              <a:avLst/>
            </a:prstGeom>
            <a:ln w="38100">
              <a:solidFill>
                <a:srgbClr val="6A6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/>
            <p:cNvCxnSpPr/>
            <p:nvPr/>
          </p:nvCxnSpPr>
          <p:spPr>
            <a:xfrm>
              <a:off x="304800" y="285750"/>
              <a:ext cx="6353176" cy="0"/>
            </a:xfrm>
            <a:prstGeom prst="line">
              <a:avLst/>
            </a:prstGeom>
            <a:ln w="38100">
              <a:solidFill>
                <a:srgbClr val="6A6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/>
          <p:cNvCxnSpPr>
            <a:cxnSpLocks/>
          </p:cNvCxnSpPr>
          <p:nvPr/>
        </p:nvCxnSpPr>
        <p:spPr>
          <a:xfrm flipH="1">
            <a:off x="2721958" y="4789499"/>
            <a:ext cx="2383442" cy="0"/>
          </a:xfrm>
          <a:prstGeom prst="line">
            <a:avLst/>
          </a:prstGeom>
          <a:ln w="38100">
            <a:solidFill>
              <a:srgbClr val="6A6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761ABEF-871B-7614-4B19-EF03E7A99268}"/>
              </a:ext>
            </a:extLst>
          </p:cNvPr>
          <p:cNvSpPr txBox="1"/>
          <p:nvPr/>
        </p:nvSpPr>
        <p:spPr>
          <a:xfrm>
            <a:off x="5214775" y="2853131"/>
            <a:ext cx="4191000" cy="240065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600" b="1" dirty="0">
                <a:solidFill>
                  <a:srgbClr val="86184F"/>
                </a:solidFill>
                <a:latin typeface="Give It Your Heart" panose="02000603000000000000" pitchFamily="2" charset="0"/>
                <a:ea typeface="Give It Your Heart" panose="02000603000000000000" pitchFamily="2" charset="0"/>
              </a:rPr>
              <a:t>Organist:</a:t>
            </a:r>
          </a:p>
          <a:p>
            <a:r>
              <a:rPr lang="en-US" sz="6600" b="1" dirty="0">
                <a:solidFill>
                  <a:srgbClr val="86184F"/>
                </a:solidFill>
                <a:latin typeface="Give It Your Heart" panose="02000603000000000000" pitchFamily="2" charset="0"/>
                <a:ea typeface="Give It Your Heart" panose="02000603000000000000" pitchFamily="2" charset="0"/>
              </a:rPr>
              <a:t>Tom Luther</a:t>
            </a:r>
          </a:p>
          <a:p>
            <a:endParaRPr lang="en-US" dirty="0"/>
          </a:p>
        </p:txBody>
      </p:sp>
      <p:pic>
        <p:nvPicPr>
          <p:cNvPr id="4" name="Picture 3" descr="A piano with leaves on it&#10;&#10;Description automatically generated">
            <a:extLst>
              <a:ext uri="{FF2B5EF4-FFF2-40B4-BE49-F238E27FC236}">
                <a16:creationId xmlns:a16="http://schemas.microsoft.com/office/drawing/2014/main" id="{38732FF9-04FD-E4DA-3F4B-7B27310C5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94" y="1726712"/>
            <a:ext cx="3751494" cy="3668128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406692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7" y="0"/>
            <a:ext cx="9172577" cy="54673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9051" y="209550"/>
            <a:ext cx="914400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115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E9E9E0"/>
                </a:solidFill>
                <a:latin typeface="LillyBelle" pitchFamily="2" charset="-128"/>
                <a:ea typeface="LillyBelle" pitchFamily="2" charset="-128"/>
                <a:cs typeface="LillyBelle" pitchFamily="2" charset="-128"/>
              </a:rPr>
              <a:t>^Gospel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8577" y="1657350"/>
            <a:ext cx="9144000" cy="213904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115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E9E9E0"/>
                </a:solidFill>
                <a:latin typeface="LillyBelle" pitchFamily="2" charset="-128"/>
                <a:ea typeface="LillyBelle" pitchFamily="2" charset="-128"/>
                <a:cs typeface="LillyBelle" pitchFamily="2" charset="-128"/>
              </a:rPr>
              <a:t>Reading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" y="3181350"/>
            <a:ext cx="855345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600" dirty="0">
                <a:solidFill>
                  <a:schemeClr val="tx1">
                    <a:lumMod val="85000"/>
                    <a:lumOff val="15000"/>
                  </a:schemeClr>
                </a:solidFill>
                <a:latin typeface="Just Another Hand" panose="02000506000000020003" pitchFamily="2" charset="0"/>
              </a:rPr>
              <a:t>Luke 12: 42-48</a:t>
            </a:r>
          </a:p>
        </p:txBody>
      </p:sp>
    </p:spTree>
    <p:extLst>
      <p:ext uri="{BB962C8B-B14F-4D97-AF65-F5344CB8AC3E}">
        <p14:creationId xmlns:p14="http://schemas.microsoft.com/office/powerpoint/2010/main" val="212833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" y="57150"/>
            <a:ext cx="8991600" cy="50292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525F2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-14134"/>
            <a:ext cx="8763000" cy="507831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5400" i="1" dirty="0">
                <a:solidFill>
                  <a:srgbClr val="9692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the Lord said, </a:t>
            </a:r>
            <a:r>
              <a:rPr lang="en-US" sz="5400" b="1" dirty="0">
                <a:solidFill>
                  <a:srgbClr val="A643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“Who then is the faithful and wise manager, whom his master will set over his household, to give them their portion of food at the proper time?  </a:t>
            </a:r>
          </a:p>
        </p:txBody>
      </p:sp>
    </p:spTree>
    <p:extLst>
      <p:ext uri="{BB962C8B-B14F-4D97-AF65-F5344CB8AC3E}">
        <p14:creationId xmlns:p14="http://schemas.microsoft.com/office/powerpoint/2010/main" val="1405103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" y="57150"/>
            <a:ext cx="8991600" cy="50292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525F2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" y="178787"/>
            <a:ext cx="8763000" cy="47859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A643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Blessed is that servant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A643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whom his master will find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A643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 doing when he comes.  </a:t>
            </a:r>
          </a:p>
          <a:p>
            <a:pPr marL="0" marR="0" algn="ctr">
              <a:spcBef>
                <a:spcPts val="180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A643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Truly, I say to you, he will set</a:t>
            </a:r>
          </a:p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A643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him over all his possessions</a:t>
            </a:r>
          </a:p>
        </p:txBody>
      </p:sp>
    </p:spTree>
    <p:extLst>
      <p:ext uri="{BB962C8B-B14F-4D97-AF65-F5344CB8AC3E}">
        <p14:creationId xmlns:p14="http://schemas.microsoft.com/office/powerpoint/2010/main" val="14815497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" y="57150"/>
            <a:ext cx="8991600" cy="50292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525F2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" y="-1844"/>
            <a:ext cx="8763000" cy="49859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5300" b="1" dirty="0">
                <a:solidFill>
                  <a:srgbClr val="A643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But if that servant says to himself, </a:t>
            </a:r>
            <a:r>
              <a:rPr lang="en-US" sz="5300" b="1" i="1" dirty="0">
                <a:solidFill>
                  <a:srgbClr val="C34E1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‘My master is delayed in coming,’ </a:t>
            </a:r>
            <a:r>
              <a:rPr lang="en-US" sz="5300" b="1" dirty="0">
                <a:solidFill>
                  <a:srgbClr val="A643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begins to beat the male and female servants, and to eat and drink and get drunk, . . .  </a:t>
            </a:r>
          </a:p>
        </p:txBody>
      </p:sp>
    </p:spTree>
    <p:extLst>
      <p:ext uri="{BB962C8B-B14F-4D97-AF65-F5344CB8AC3E}">
        <p14:creationId xmlns:p14="http://schemas.microsoft.com/office/powerpoint/2010/main" val="8927857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" y="57150"/>
            <a:ext cx="8991600" cy="50292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525F2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-14134"/>
            <a:ext cx="8763000" cy="507831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rgbClr val="A643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…the master of that servant will come on a day when he does not expect him &amp; at an hour he does not know, and will cut him in pieces and put him with the unfaithful.  </a:t>
            </a:r>
          </a:p>
        </p:txBody>
      </p:sp>
    </p:spTree>
    <p:extLst>
      <p:ext uri="{BB962C8B-B14F-4D97-AF65-F5344CB8AC3E}">
        <p14:creationId xmlns:p14="http://schemas.microsoft.com/office/powerpoint/2010/main" val="9456195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" y="57150"/>
            <a:ext cx="8991600" cy="50292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525F2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" y="-13471"/>
            <a:ext cx="8763000" cy="507831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rgbClr val="A643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that servant who knew his master's will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rgbClr val="A643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but did not get ready or act according to his will,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rgbClr val="A643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 receive a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rgbClr val="A643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severe beating.  </a:t>
            </a:r>
          </a:p>
        </p:txBody>
      </p:sp>
    </p:spTree>
    <p:extLst>
      <p:ext uri="{BB962C8B-B14F-4D97-AF65-F5344CB8AC3E}">
        <p14:creationId xmlns:p14="http://schemas.microsoft.com/office/powerpoint/2010/main" val="18230786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" y="57150"/>
            <a:ext cx="8991600" cy="50292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525F2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" y="438150"/>
            <a:ext cx="8763000" cy="38779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5400" b="1" dirty="0">
                <a:solidFill>
                  <a:srgbClr val="A643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But the one who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5400" b="1" dirty="0">
                <a:solidFill>
                  <a:srgbClr val="A643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did not know, </a:t>
            </a:r>
            <a:r>
              <a:rPr lang="en-US" sz="5400" b="1" dirty="0">
                <a:solidFill>
                  <a:srgbClr val="A6431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5400" b="1" dirty="0">
                <a:solidFill>
                  <a:srgbClr val="A643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5400" b="1" dirty="0">
                <a:solidFill>
                  <a:srgbClr val="A643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did what deserved a beating,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5400" b="1" dirty="0">
                <a:solidFill>
                  <a:srgbClr val="A643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will receive a light beating. </a:t>
            </a:r>
          </a:p>
        </p:txBody>
      </p:sp>
    </p:spTree>
    <p:extLst>
      <p:ext uri="{BB962C8B-B14F-4D97-AF65-F5344CB8AC3E}">
        <p14:creationId xmlns:p14="http://schemas.microsoft.com/office/powerpoint/2010/main" val="21931134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" y="57150"/>
            <a:ext cx="8991600" cy="50292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525F2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" y="0"/>
            <a:ext cx="8763000" cy="49859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5300" b="1" dirty="0">
                <a:solidFill>
                  <a:srgbClr val="A643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Everyone to whom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5300" b="1" dirty="0">
                <a:solidFill>
                  <a:srgbClr val="A643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much was given,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5300" b="1" dirty="0">
                <a:solidFill>
                  <a:srgbClr val="A643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him much will be required, and from him to whom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5300" b="1" dirty="0">
                <a:solidFill>
                  <a:srgbClr val="A643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 entrusted much,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5300" b="1" dirty="0">
                <a:solidFill>
                  <a:srgbClr val="A643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 will demand the more.</a:t>
            </a:r>
          </a:p>
        </p:txBody>
      </p:sp>
    </p:spTree>
    <p:extLst>
      <p:ext uri="{BB962C8B-B14F-4D97-AF65-F5344CB8AC3E}">
        <p14:creationId xmlns:p14="http://schemas.microsoft.com/office/powerpoint/2010/main" val="32454746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57150"/>
            <a:ext cx="8991600" cy="50292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525F2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535" y="361950"/>
            <a:ext cx="86868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6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9692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L: This is the word of God</a:t>
            </a:r>
          </a:p>
          <a:p>
            <a:r>
              <a:rPr lang="en-US" sz="6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9692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for the people of God.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37B96A-2BB8-A61A-EB34-4C865193C205}"/>
              </a:ext>
            </a:extLst>
          </p:cNvPr>
          <p:cNvSpPr txBox="1"/>
          <p:nvPr/>
        </p:nvSpPr>
        <p:spPr>
          <a:xfrm>
            <a:off x="437535" y="2300942"/>
            <a:ext cx="8686800" cy="184665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86184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P: </a:t>
            </a:r>
            <a:r>
              <a:rPr lang="en-US" sz="6000" b="1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86184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Thanks be to God.</a:t>
            </a:r>
          </a:p>
        </p:txBody>
      </p:sp>
    </p:spTree>
    <p:extLst>
      <p:ext uri="{BB962C8B-B14F-4D97-AF65-F5344CB8AC3E}">
        <p14:creationId xmlns:p14="http://schemas.microsoft.com/office/powerpoint/2010/main" val="259316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63CEF18-8700-D912-E5B2-9A105B5D031F}"/>
              </a:ext>
            </a:extLst>
          </p:cNvPr>
          <p:cNvGrpSpPr/>
          <p:nvPr/>
        </p:nvGrpSpPr>
        <p:grpSpPr>
          <a:xfrm>
            <a:off x="-1" y="-7454"/>
            <a:ext cx="9220199" cy="5150954"/>
            <a:chOff x="-1" y="-7454"/>
            <a:chExt cx="9220199" cy="5150954"/>
          </a:xfrm>
        </p:grpSpPr>
        <p:pic>
          <p:nvPicPr>
            <p:cNvPr id="19" name="Picture 18" descr="A pumpkin and pine cones on a purple background&#10;&#10;Description automatically generated">
              <a:extLst>
                <a:ext uri="{FF2B5EF4-FFF2-40B4-BE49-F238E27FC236}">
                  <a16:creationId xmlns:a16="http://schemas.microsoft.com/office/drawing/2014/main" id="{D1D7C3C4-2207-6113-5157-EB951991E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5791199" cy="5143499"/>
            </a:xfrm>
            <a:prstGeom prst="rect">
              <a:avLst/>
            </a:prstGeom>
          </p:spPr>
        </p:pic>
        <p:pic>
          <p:nvPicPr>
            <p:cNvPr id="6" name="Picture 5" descr="A purple wood surface with a pin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3ACEBDAE-E4A2-499E-983D-9C4BD9E36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2424" y="-7454"/>
              <a:ext cx="2162477" cy="5150953"/>
            </a:xfrm>
            <a:prstGeom prst="rect">
              <a:avLst/>
            </a:prstGeom>
          </p:spPr>
        </p:pic>
        <p:pic>
          <p:nvPicPr>
            <p:cNvPr id="8" name="Picture 7" descr="A purple wood surface with a pin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95128EB-B90E-FA9E-92A4-DFCE62B2A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7721" y="-7454"/>
              <a:ext cx="2162477" cy="5150954"/>
            </a:xfrm>
            <a:prstGeom prst="rect">
              <a:avLst/>
            </a:prstGeom>
          </p:spPr>
        </p:pic>
      </p:grpSp>
      <p:pic>
        <p:nvPicPr>
          <p:cNvPr id="16" name="Picture 15" descr="A close up of a wood&#10;&#10;Description automatically generated">
            <a:extLst>
              <a:ext uri="{FF2B5EF4-FFF2-40B4-BE49-F238E27FC236}">
                <a16:creationId xmlns:a16="http://schemas.microsoft.com/office/drawing/2014/main" id="{0809CDF6-017A-032A-1E0F-094B990186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saturation sat="33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252" y="189373"/>
            <a:ext cx="5691110" cy="1657350"/>
          </a:xfrm>
          <a:prstGeom prst="rect">
            <a:avLst/>
          </a:prstGeom>
        </p:spPr>
      </p:pic>
      <p:pic>
        <p:nvPicPr>
          <p:cNvPr id="18" name="Picture 17" descr="A close up of a wood&#10;&#10;Description automatically generated">
            <a:extLst>
              <a:ext uri="{FF2B5EF4-FFF2-40B4-BE49-F238E27FC236}">
                <a16:creationId xmlns:a16="http://schemas.microsoft.com/office/drawing/2014/main" id="{9146F9B3-CD6E-31F7-A06F-BFF372BB25D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saturation sat="33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2289" y="1845195"/>
            <a:ext cx="5691110" cy="1657350"/>
          </a:xfrm>
          <a:prstGeom prst="rect">
            <a:avLst/>
          </a:prstGeom>
        </p:spPr>
      </p:pic>
      <p:pic>
        <p:nvPicPr>
          <p:cNvPr id="20" name="Picture 19" descr="A close up of a wood&#10;&#10;Description automatically generated">
            <a:extLst>
              <a:ext uri="{FF2B5EF4-FFF2-40B4-BE49-F238E27FC236}">
                <a16:creationId xmlns:a16="http://schemas.microsoft.com/office/drawing/2014/main" id="{6147A2A6-9BDA-D5FC-0F73-8AC515A76D2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saturation sat="33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252" y="3298477"/>
            <a:ext cx="5691110" cy="16573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83342" y="53404"/>
            <a:ext cx="581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D28C00"/>
                </a:solidFill>
                <a:latin typeface="Give It Your Heart" panose="02000603000000000000" pitchFamily="2" charset="0"/>
                <a:ea typeface="Give It Your Heart" panose="02000603000000000000" pitchFamily="2" charset="0"/>
                <a:cs typeface="LillyBelle" pitchFamily="2" charset="-128"/>
              </a:rPr>
              <a:t>#1 </a:t>
            </a:r>
            <a:r>
              <a:rPr lang="en-US" sz="5400" b="1" dirty="0">
                <a:solidFill>
                  <a:srgbClr val="D28C00"/>
                </a:solidFill>
                <a:latin typeface="Give It Your Heart" panose="02000603000000000000" pitchFamily="2" charset="0"/>
                <a:ea typeface="Give It Your Heart" panose="02000603000000000000" pitchFamily="2" charset="0"/>
                <a:cs typeface="LillyBelle" pitchFamily="2" charset="-128"/>
              </a:rPr>
              <a:t>in A series on</a:t>
            </a:r>
            <a:endParaRPr lang="en-US" sz="6600" b="1" dirty="0">
              <a:solidFill>
                <a:srgbClr val="D28C00"/>
              </a:solidFill>
              <a:latin typeface="Give It Your Heart" panose="02000603000000000000" pitchFamily="2" charset="0"/>
              <a:ea typeface="Give It Your Heart" panose="02000603000000000000" pitchFamily="2" charset="0"/>
              <a:cs typeface="LillyBelle" pitchFamily="2" charset="-12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59527" y="268436"/>
            <a:ext cx="5562600" cy="4608329"/>
            <a:chOff x="248163" y="742949"/>
            <a:chExt cx="8438637" cy="4210052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248163" y="752475"/>
              <a:ext cx="8438637" cy="19051"/>
            </a:xfrm>
            <a:prstGeom prst="line">
              <a:avLst/>
            </a:prstGeom>
            <a:ln w="381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248163" y="4933950"/>
              <a:ext cx="8438637" cy="19051"/>
            </a:xfrm>
            <a:prstGeom prst="line">
              <a:avLst/>
            </a:prstGeom>
            <a:ln w="381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67213" y="762000"/>
              <a:ext cx="0" cy="4191001"/>
            </a:xfrm>
            <a:prstGeom prst="line">
              <a:avLst/>
            </a:prstGeom>
            <a:ln w="381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8686800" y="742949"/>
              <a:ext cx="0" cy="4191001"/>
            </a:xfrm>
            <a:prstGeom prst="line">
              <a:avLst/>
            </a:prstGeom>
            <a:ln w="381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3179622" y="63111"/>
            <a:ext cx="5572124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600" b="1" dirty="0">
                <a:solidFill>
                  <a:srgbClr val="6A6800"/>
                </a:solidFill>
                <a:latin typeface="Give It Your Heart" panose="02000603000000000000" pitchFamily="2" charset="0"/>
                <a:ea typeface="Give It Your Heart" panose="02000603000000000000" pitchFamily="2" charset="0"/>
                <a:cs typeface="LillyBelle" pitchFamily="2" charset="-128"/>
              </a:rPr>
              <a:t>#1 </a:t>
            </a:r>
            <a:r>
              <a:rPr lang="en-US" sz="5400" b="1" dirty="0">
                <a:solidFill>
                  <a:srgbClr val="6A6800"/>
                </a:solidFill>
                <a:latin typeface="Give It Your Heart" panose="02000603000000000000" pitchFamily="2" charset="0"/>
                <a:ea typeface="Give It Your Heart" panose="02000603000000000000" pitchFamily="2" charset="0"/>
                <a:cs typeface="LillyBelle" pitchFamily="2" charset="-128"/>
              </a:rPr>
              <a:t>in A series on</a:t>
            </a:r>
            <a:endParaRPr lang="en-US" sz="6600" b="1" dirty="0">
              <a:solidFill>
                <a:srgbClr val="6A6800"/>
              </a:solidFill>
              <a:latin typeface="Give It Your Heart" panose="02000603000000000000" pitchFamily="2" charset="0"/>
              <a:ea typeface="Give It Your Heart" panose="02000603000000000000" pitchFamily="2" charset="0"/>
              <a:cs typeface="LillyBelle" pitchFamily="2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1BBDB6-D5AA-1EC0-B1C0-D6F17D5320C5}"/>
              </a:ext>
            </a:extLst>
          </p:cNvPr>
          <p:cNvSpPr txBox="1"/>
          <p:nvPr/>
        </p:nvSpPr>
        <p:spPr>
          <a:xfrm>
            <a:off x="3186877" y="894469"/>
            <a:ext cx="563879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913A1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STEWARDSHIP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77E45E-4E24-721C-9B43-399259C2DCD6}"/>
              </a:ext>
            </a:extLst>
          </p:cNvPr>
          <p:cNvCxnSpPr>
            <a:cxnSpLocks/>
          </p:cNvCxnSpPr>
          <p:nvPr/>
        </p:nvCxnSpPr>
        <p:spPr>
          <a:xfrm flipV="1">
            <a:off x="3505200" y="1693567"/>
            <a:ext cx="4800600" cy="39983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2B2C01-BDDF-9249-A186-C5D61C805A92}"/>
              </a:ext>
            </a:extLst>
          </p:cNvPr>
          <p:cNvGrpSpPr/>
          <p:nvPr/>
        </p:nvGrpSpPr>
        <p:grpSpPr>
          <a:xfrm>
            <a:off x="2921377" y="1693567"/>
            <a:ext cx="5904296" cy="3216797"/>
            <a:chOff x="3196766" y="2060969"/>
            <a:chExt cx="5904296" cy="3216797"/>
          </a:xfrm>
        </p:grpSpPr>
        <p:sp>
          <p:nvSpPr>
            <p:cNvPr id="3" name="TextBox 2"/>
            <p:cNvSpPr txBox="1"/>
            <p:nvPr/>
          </p:nvSpPr>
          <p:spPr>
            <a:xfrm>
              <a:off x="3196766" y="2060969"/>
              <a:ext cx="55626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sz="1150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rgbClr val="D28C0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The Hand Extrablack" panose="03070A02030502020204" pitchFamily="66" charset="0"/>
                  <a:ea typeface="LillyBelle" pitchFamily="2" charset="-128"/>
                  <a:cs typeface="LillyBelle" pitchFamily="2" charset="-128"/>
                </a:rPr>
                <a:t> What is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95C7149-EDCA-F8CD-B745-0B092B4A6A34}"/>
                </a:ext>
              </a:extLst>
            </p:cNvPr>
            <p:cNvSpPr txBox="1"/>
            <p:nvPr/>
          </p:nvSpPr>
          <p:spPr>
            <a:xfrm>
              <a:off x="3538462" y="3415718"/>
              <a:ext cx="55626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sz="1150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rgbClr val="D28C0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The Hand Extrablack" panose="03070A02030502020204" pitchFamily="66" charset="0"/>
                  <a:ea typeface="LillyBelle" pitchFamily="2" charset="-128"/>
                  <a:cs typeface="LillyBelle" pitchFamily="2" charset="-128"/>
                </a:rPr>
                <a:t>‘Stewardship’?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52178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rame of leaves and pumpkins">
            <a:extLst>
              <a:ext uri="{FF2B5EF4-FFF2-40B4-BE49-F238E27FC236}">
                <a16:creationId xmlns:a16="http://schemas.microsoft.com/office/drawing/2014/main" id="{C2A87311-8A80-1CE7-7747-B0A9C316A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0" y="-12260"/>
            <a:ext cx="9145509" cy="51481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76200" y="666750"/>
            <a:ext cx="9145510" cy="31547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199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6A6800"/>
                </a:solidFill>
                <a:latin typeface="Just Another Hand" panose="02000506000000020003" pitchFamily="2" charset="0"/>
                <a:ea typeface="LillyBelle" pitchFamily="2" charset="-128"/>
                <a:cs typeface="LillyBelle" pitchFamily="2" charset="-128"/>
              </a:rPr>
              <a:t>Call to Worship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29000" y="3257550"/>
            <a:ext cx="4724400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dirty="0">
                <a:solidFill>
                  <a:srgbClr val="86184F"/>
                </a:solidFill>
                <a:latin typeface="Architects Daughter" panose="02000505000000020004" pitchFamily="2" charset="0"/>
              </a:rPr>
              <a:t>(responsive)</a:t>
            </a:r>
            <a:endParaRPr lang="en-US" sz="5400" dirty="0">
              <a:solidFill>
                <a:srgbClr val="8618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922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" y="57150"/>
            <a:ext cx="8991600" cy="5029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525F27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6080CA-256E-361C-6971-A811CB1190F0}"/>
              </a:ext>
            </a:extLst>
          </p:cNvPr>
          <p:cNvGrpSpPr/>
          <p:nvPr/>
        </p:nvGrpSpPr>
        <p:grpSpPr>
          <a:xfrm>
            <a:off x="-298028" y="1981300"/>
            <a:ext cx="819249" cy="1359876"/>
            <a:chOff x="-541620" y="2000948"/>
            <a:chExt cx="819249" cy="135987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C1F6210-4406-0491-25B1-DC59F2696BD9}"/>
                </a:ext>
              </a:extLst>
            </p:cNvPr>
            <p:cNvSpPr/>
            <p:nvPr/>
          </p:nvSpPr>
          <p:spPr>
            <a:xfrm rot="18979933">
              <a:off x="-346242" y="2446424"/>
              <a:ext cx="30944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BF93E63-E053-3715-A7A6-957AE951358A}"/>
                </a:ext>
              </a:extLst>
            </p:cNvPr>
            <p:cNvSpPr/>
            <p:nvPr/>
          </p:nvSpPr>
          <p:spPr>
            <a:xfrm rot="18979933">
              <a:off x="-541620" y="2000948"/>
              <a:ext cx="700201" cy="106568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36D0CDC8-4337-94D4-16D0-A4E154B88488}"/>
                </a:ext>
              </a:extLst>
            </p:cNvPr>
            <p:cNvSpPr/>
            <p:nvPr/>
          </p:nvSpPr>
          <p:spPr>
            <a:xfrm>
              <a:off x="-259555" y="2778298"/>
              <a:ext cx="147637" cy="125326"/>
            </a:xfrm>
            <a:prstGeom prst="flowChartConnector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8C69350-7444-6B9C-AB3E-C6F7CC2C36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2860" y="2350226"/>
              <a:ext cx="144769" cy="16579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042C2F5-A67C-8267-9F2B-1B040220A8F3}"/>
                </a:ext>
              </a:extLst>
            </p:cNvPr>
            <p:cNvCxnSpPr/>
            <p:nvPr/>
          </p:nvCxnSpPr>
          <p:spPr>
            <a:xfrm flipH="1" flipV="1">
              <a:off x="-437836" y="2789324"/>
              <a:ext cx="388488" cy="381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" y="2424732"/>
            <a:ext cx="3265447" cy="2650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" y="186466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8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Rockwell Extra Bold" panose="02060903040505020403" pitchFamily="18" charset="0"/>
                <a:ea typeface="Verdana" panose="020B0604030504040204" pitchFamily="34" charset="0"/>
                <a:cs typeface="LillyBelle" pitchFamily="2" charset="-128"/>
              </a:rPr>
              <a:t>Stewardship</a:t>
            </a:r>
            <a:endParaRPr lang="en-US" sz="88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  <a:ea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526789"/>
            <a:ext cx="762000" cy="4833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94244" y="1613368"/>
            <a:ext cx="9906000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dirty="0">
                <a:latin typeface="AR CENA" panose="02000000000000000000" pitchFamily="2" charset="0"/>
              </a:rPr>
              <a:t> </a:t>
            </a:r>
            <a:r>
              <a:rPr lang="en-US" sz="5400" i="1" dirty="0">
                <a:solidFill>
                  <a:srgbClr val="663300"/>
                </a:solidFill>
                <a:latin typeface="AR CENA" panose="02000000000000000000" pitchFamily="2" charset="0"/>
              </a:rPr>
              <a:t>As the music plays, </a:t>
            </a:r>
            <a:r>
              <a:rPr lang="en-US" sz="5400" dirty="0">
                <a:solidFill>
                  <a:srgbClr val="6A6800"/>
                </a:solidFill>
                <a:latin typeface="AR CENA" panose="02000000000000000000" pitchFamily="2" charset="0"/>
              </a:rPr>
              <a:t>please bring your   </a:t>
            </a:r>
          </a:p>
          <a:p>
            <a:r>
              <a:rPr lang="en-US" sz="5400" dirty="0">
                <a:solidFill>
                  <a:srgbClr val="C00000"/>
                </a:solidFill>
                <a:latin typeface="AR CENA" panose="02000000000000000000" pitchFamily="2" charset="0"/>
              </a:rPr>
              <a:t>         </a:t>
            </a:r>
            <a:r>
              <a:rPr lang="en-US" sz="5400" dirty="0">
                <a:solidFill>
                  <a:srgbClr val="86184F"/>
                </a:solidFill>
                <a:latin typeface="AR CENA" panose="02000000000000000000" pitchFamily="2" charset="0"/>
              </a:rPr>
              <a:t>TITHES &amp; GIFTS </a:t>
            </a:r>
            <a:r>
              <a:rPr lang="en-US" sz="5400" dirty="0">
                <a:solidFill>
                  <a:srgbClr val="6A6800"/>
                </a:solidFill>
                <a:latin typeface="AR CENA" panose="02000000000000000000" pitchFamily="2" charset="0"/>
              </a:rPr>
              <a:t>to one of the    </a:t>
            </a:r>
          </a:p>
          <a:p>
            <a:r>
              <a:rPr lang="en-US" sz="5400" dirty="0">
                <a:solidFill>
                  <a:srgbClr val="6A6800"/>
                </a:solidFill>
                <a:latin typeface="AR CENA" panose="02000000000000000000" pitchFamily="2" charset="0"/>
              </a:rPr>
              <a:t>            collection plates at the front </a:t>
            </a:r>
          </a:p>
          <a:p>
            <a:r>
              <a:rPr lang="en-US" sz="5400" dirty="0">
                <a:solidFill>
                  <a:srgbClr val="6A6800"/>
                </a:solidFill>
                <a:latin typeface="AR CENA" panose="02000000000000000000" pitchFamily="2" charset="0"/>
              </a:rPr>
              <a:t>		       or rear of the sanctuary. </a:t>
            </a:r>
          </a:p>
        </p:txBody>
      </p:sp>
    </p:spTree>
    <p:extLst>
      <p:ext uri="{BB962C8B-B14F-4D97-AF65-F5344CB8AC3E}">
        <p14:creationId xmlns:p14="http://schemas.microsoft.com/office/powerpoint/2010/main" val="88635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zoom/>
      </p:transition>
    </mc:Choice>
    <mc:Fallback xmlns="">
      <p:transition spd="slow">
        <p:zo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eart made of pine cones&#10;&#10;Description automatically generated">
            <a:extLst>
              <a:ext uri="{FF2B5EF4-FFF2-40B4-BE49-F238E27FC236}">
                <a16:creationId xmlns:a16="http://schemas.microsoft.com/office/drawing/2014/main" id="{D400DEFC-417A-2C79-789F-0AA0DE780B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44" b="11303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9C14B0-492C-D081-2D10-D3182CDE0061}"/>
              </a:ext>
            </a:extLst>
          </p:cNvPr>
          <p:cNvSpPr txBox="1"/>
          <p:nvPr/>
        </p:nvSpPr>
        <p:spPr>
          <a:xfrm>
            <a:off x="-152400" y="285750"/>
            <a:ext cx="9220201" cy="407803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softRound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5900" b="1" dirty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6A68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loucester MT Extra Condensed" panose="02030808020601010101" pitchFamily="18" charset="0"/>
                <a:ea typeface="LillyBelle" pitchFamily="2" charset="-128"/>
                <a:cs typeface="LillyBelle" pitchFamily="2" charset="-128"/>
              </a:rPr>
              <a:t>Offertory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4B34-1951-A001-D9C2-3E8C85AD7255}"/>
              </a:ext>
            </a:extLst>
          </p:cNvPr>
          <p:cNvSpPr txBox="1"/>
          <p:nvPr/>
        </p:nvSpPr>
        <p:spPr>
          <a:xfrm>
            <a:off x="4953000" y="4048413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7200" b="1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ive It Your Heart" panose="02000603000000000000" pitchFamily="2" charset="0"/>
                <a:ea typeface="Give It Your Heart" panose="02000603000000000000" pitchFamily="2" charset="0"/>
              </a:rPr>
              <a:t>Tom Luther</a:t>
            </a:r>
          </a:p>
        </p:txBody>
      </p:sp>
    </p:spTree>
    <p:extLst>
      <p:ext uri="{BB962C8B-B14F-4D97-AF65-F5344CB8AC3E}">
        <p14:creationId xmlns:p14="http://schemas.microsoft.com/office/powerpoint/2010/main" val="3787166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9D1E54C-4D60-5CD4-B965-F3230986B20F}"/>
              </a:ext>
            </a:extLst>
          </p:cNvPr>
          <p:cNvGrpSpPr/>
          <p:nvPr/>
        </p:nvGrpSpPr>
        <p:grpSpPr>
          <a:xfrm>
            <a:off x="-152400" y="-57150"/>
            <a:ext cx="9448799" cy="6563656"/>
            <a:chOff x="-152400" y="-57150"/>
            <a:chExt cx="9448799" cy="6563656"/>
          </a:xfrm>
        </p:grpSpPr>
        <p:pic>
          <p:nvPicPr>
            <p:cNvPr id="19" name="Picture 18" descr="A group of pine cones and acorns on a white surface&#10;&#10;Description automatically generated">
              <a:extLst>
                <a:ext uri="{FF2B5EF4-FFF2-40B4-BE49-F238E27FC236}">
                  <a16:creationId xmlns:a16="http://schemas.microsoft.com/office/drawing/2014/main" id="{6CB6D4BF-BE7A-7050-50E1-431D216EE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00"/>
            <a:stretch/>
          </p:blipFill>
          <p:spPr>
            <a:xfrm>
              <a:off x="0" y="1363016"/>
              <a:ext cx="9143999" cy="5143490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36ABFB0-9959-C895-B899-3FD32A5C1EF9}"/>
                </a:ext>
              </a:extLst>
            </p:cNvPr>
            <p:cNvGrpSpPr/>
            <p:nvPr/>
          </p:nvGrpSpPr>
          <p:grpSpPr>
            <a:xfrm>
              <a:off x="-152400" y="-57150"/>
              <a:ext cx="9448799" cy="1514686"/>
              <a:chOff x="-152400" y="-57150"/>
              <a:chExt cx="9448799" cy="1514686"/>
            </a:xfrm>
          </p:grpSpPr>
          <p:pic>
            <p:nvPicPr>
              <p:cNvPr id="21" name="Picture 20" descr="A close up of a wood&#10;&#10;Description automatically generated">
                <a:extLst>
                  <a:ext uri="{FF2B5EF4-FFF2-40B4-BE49-F238E27FC236}">
                    <a16:creationId xmlns:a16="http://schemas.microsoft.com/office/drawing/2014/main" id="{FD668F98-5BBC-70B0-CD81-03037B85F8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CrisscrossEtching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52400" y="-57150"/>
                <a:ext cx="9139427" cy="1439216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CDA647C7-D2B9-D648-21D5-CF20BF0B06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86799" y="-57150"/>
                <a:ext cx="609600" cy="1514686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</p:grpSp>
      <p:sp>
        <p:nvSpPr>
          <p:cNvPr id="3" name="TextBox 2"/>
          <p:cNvSpPr txBox="1"/>
          <p:nvPr/>
        </p:nvSpPr>
        <p:spPr>
          <a:xfrm>
            <a:off x="304800" y="-84637"/>
            <a:ext cx="28194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96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arker Felt" panose="00000400000000000000" pitchFamily="2" charset="0"/>
                <a:ea typeface="LillyBelle" pitchFamily="2" charset="-128"/>
                <a:cs typeface="LillyBelle" pitchFamily="2" charset="-128"/>
              </a:rPr>
              <a:t>The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7800" y="1132184"/>
            <a:ext cx="9001126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144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arker Felt" panose="00000400000000000000" pitchFamily="2" charset="0"/>
                <a:ea typeface="LillyBelle" pitchFamily="2" charset="-128"/>
                <a:cs typeface="LillyBelle" pitchFamily="2" charset="-128"/>
              </a:rPr>
              <a:t>Doxology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65063" y="-315178"/>
            <a:ext cx="397916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b="1" dirty="0">
                <a:solidFill>
                  <a:srgbClr val="86184F"/>
                </a:solidFill>
                <a:latin typeface="Lowvetica" pitchFamily="2" charset="0"/>
              </a:rPr>
              <a:t>^Please Stand</a:t>
            </a:r>
          </a:p>
        </p:txBody>
      </p:sp>
    </p:spTree>
    <p:extLst>
      <p:ext uri="{BB962C8B-B14F-4D97-AF65-F5344CB8AC3E}">
        <p14:creationId xmlns:p14="http://schemas.microsoft.com/office/powerpoint/2010/main" val="373490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385EDF7-A803-5B83-F7B9-93F2A39EE276}"/>
              </a:ext>
            </a:extLst>
          </p:cNvPr>
          <p:cNvGrpSpPr/>
          <p:nvPr/>
        </p:nvGrpSpPr>
        <p:grpSpPr>
          <a:xfrm>
            <a:off x="-152400" y="-57150"/>
            <a:ext cx="9448799" cy="6563656"/>
            <a:chOff x="-152400" y="-57150"/>
            <a:chExt cx="9448799" cy="6563656"/>
          </a:xfrm>
        </p:grpSpPr>
        <p:pic>
          <p:nvPicPr>
            <p:cNvPr id="3" name="Picture 2" descr="A group of pine cones and acorns on a white surface&#10;&#10;Description automatically generated">
              <a:extLst>
                <a:ext uri="{FF2B5EF4-FFF2-40B4-BE49-F238E27FC236}">
                  <a16:creationId xmlns:a16="http://schemas.microsoft.com/office/drawing/2014/main" id="{75B7D2A9-E037-C65C-57E2-6E9227A87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00"/>
            <a:stretch/>
          </p:blipFill>
          <p:spPr>
            <a:xfrm>
              <a:off x="0" y="1363016"/>
              <a:ext cx="9143999" cy="514349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1CD9E68-221A-06B7-661C-3B4BC7E90389}"/>
                </a:ext>
              </a:extLst>
            </p:cNvPr>
            <p:cNvGrpSpPr/>
            <p:nvPr/>
          </p:nvGrpSpPr>
          <p:grpSpPr>
            <a:xfrm>
              <a:off x="-152400" y="-57150"/>
              <a:ext cx="9448799" cy="1514686"/>
              <a:chOff x="-152400" y="-57150"/>
              <a:chExt cx="9448799" cy="1514686"/>
            </a:xfrm>
          </p:grpSpPr>
          <p:pic>
            <p:nvPicPr>
              <p:cNvPr id="4" name="Picture 3" descr="A close up of a wood&#10;&#10;Description automatically generated">
                <a:extLst>
                  <a:ext uri="{FF2B5EF4-FFF2-40B4-BE49-F238E27FC236}">
                    <a16:creationId xmlns:a16="http://schemas.microsoft.com/office/drawing/2014/main" id="{3DA8BDCD-8E5E-8E73-DF1A-847B172804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CrisscrossEtching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52400" y="-57150"/>
                <a:ext cx="9139427" cy="1439216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1A073F8-490B-53D5-2399-84AFBCA2A5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86799" y="-57150"/>
                <a:ext cx="609600" cy="1514686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A76236C-3AB3-361F-16AE-832A411FE1D6}"/>
              </a:ext>
            </a:extLst>
          </p:cNvPr>
          <p:cNvSpPr txBox="1"/>
          <p:nvPr/>
        </p:nvSpPr>
        <p:spPr>
          <a:xfrm>
            <a:off x="986027" y="361950"/>
            <a:ext cx="7543800" cy="2681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700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4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Praise God,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4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from whom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4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all blessings flow;</a:t>
            </a:r>
            <a:endParaRPr lang="en-US" sz="390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928698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8CE4AD9-05C4-AB0B-3B9F-2C22E535C0AC}"/>
              </a:ext>
            </a:extLst>
          </p:cNvPr>
          <p:cNvGrpSpPr/>
          <p:nvPr/>
        </p:nvGrpSpPr>
        <p:grpSpPr>
          <a:xfrm>
            <a:off x="-152400" y="-57150"/>
            <a:ext cx="9448799" cy="6563656"/>
            <a:chOff x="-152400" y="-57150"/>
            <a:chExt cx="9448799" cy="6563656"/>
          </a:xfrm>
        </p:grpSpPr>
        <p:pic>
          <p:nvPicPr>
            <p:cNvPr id="3" name="Picture 2" descr="A group of pine cones and acorns on a white surface&#10;&#10;Description automatically generated">
              <a:extLst>
                <a:ext uri="{FF2B5EF4-FFF2-40B4-BE49-F238E27FC236}">
                  <a16:creationId xmlns:a16="http://schemas.microsoft.com/office/drawing/2014/main" id="{56D78012-B1B7-46D1-D057-708C6AA32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00"/>
            <a:stretch/>
          </p:blipFill>
          <p:spPr>
            <a:xfrm>
              <a:off x="0" y="1363016"/>
              <a:ext cx="9143999" cy="5143490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CBA153E-05C5-C290-DDB6-A16CF67D0325}"/>
                </a:ext>
              </a:extLst>
            </p:cNvPr>
            <p:cNvGrpSpPr/>
            <p:nvPr/>
          </p:nvGrpSpPr>
          <p:grpSpPr>
            <a:xfrm>
              <a:off x="-152400" y="-57150"/>
              <a:ext cx="9448799" cy="1514686"/>
              <a:chOff x="-152400" y="-57150"/>
              <a:chExt cx="9448799" cy="1514686"/>
            </a:xfrm>
          </p:grpSpPr>
          <p:pic>
            <p:nvPicPr>
              <p:cNvPr id="7" name="Picture 6" descr="A close up of a wood&#10;&#10;Description automatically generated">
                <a:extLst>
                  <a:ext uri="{FF2B5EF4-FFF2-40B4-BE49-F238E27FC236}">
                    <a16:creationId xmlns:a16="http://schemas.microsoft.com/office/drawing/2014/main" id="{BCF91B20-A977-A3A4-887C-4FFF73A800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CrisscrossEtching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52400" y="-57150"/>
                <a:ext cx="9139427" cy="1439216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2AE2859-8B49-E33B-F486-D07F196DA7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86799" y="-57150"/>
                <a:ext cx="609600" cy="1514686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07B7B52-40BF-18F4-0341-B37FBD78DB5C}"/>
              </a:ext>
            </a:extLst>
          </p:cNvPr>
          <p:cNvSpPr txBox="1"/>
          <p:nvPr/>
        </p:nvSpPr>
        <p:spPr>
          <a:xfrm>
            <a:off x="986027" y="590550"/>
            <a:ext cx="7543800" cy="2681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66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Praise God,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66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all creatures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66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here below;</a:t>
            </a:r>
          </a:p>
        </p:txBody>
      </p:sp>
    </p:spTree>
    <p:extLst>
      <p:ext uri="{BB962C8B-B14F-4D97-AF65-F5344CB8AC3E}">
        <p14:creationId xmlns:p14="http://schemas.microsoft.com/office/powerpoint/2010/main" val="7288075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CBBE30-C8FA-063E-4657-6C50C5CEDA74}"/>
              </a:ext>
            </a:extLst>
          </p:cNvPr>
          <p:cNvGrpSpPr/>
          <p:nvPr/>
        </p:nvGrpSpPr>
        <p:grpSpPr>
          <a:xfrm>
            <a:off x="-152400" y="-57150"/>
            <a:ext cx="9448799" cy="6563656"/>
            <a:chOff x="-152400" y="-57150"/>
            <a:chExt cx="9448799" cy="6563656"/>
          </a:xfrm>
        </p:grpSpPr>
        <p:pic>
          <p:nvPicPr>
            <p:cNvPr id="5" name="Picture 4" descr="A group of pine cones and acorns on a white surface&#10;&#10;Description automatically generated">
              <a:extLst>
                <a:ext uri="{FF2B5EF4-FFF2-40B4-BE49-F238E27FC236}">
                  <a16:creationId xmlns:a16="http://schemas.microsoft.com/office/drawing/2014/main" id="{32241006-3758-FD1D-8342-319AB5A0A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00"/>
            <a:stretch/>
          </p:blipFill>
          <p:spPr>
            <a:xfrm>
              <a:off x="0" y="1363016"/>
              <a:ext cx="9143999" cy="514349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4B63AB7-30FB-9374-CA2D-5D0C2E2476F1}"/>
                </a:ext>
              </a:extLst>
            </p:cNvPr>
            <p:cNvGrpSpPr/>
            <p:nvPr/>
          </p:nvGrpSpPr>
          <p:grpSpPr>
            <a:xfrm>
              <a:off x="-152400" y="-57150"/>
              <a:ext cx="9448799" cy="1514686"/>
              <a:chOff x="-152400" y="-57150"/>
              <a:chExt cx="9448799" cy="1514686"/>
            </a:xfrm>
          </p:grpSpPr>
          <p:pic>
            <p:nvPicPr>
              <p:cNvPr id="8" name="Picture 7" descr="A close up of a wood&#10;&#10;Description automatically generated">
                <a:extLst>
                  <a:ext uri="{FF2B5EF4-FFF2-40B4-BE49-F238E27FC236}">
                    <a16:creationId xmlns:a16="http://schemas.microsoft.com/office/drawing/2014/main" id="{FD37804E-FD13-646F-7783-4827E57B6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CrisscrossEtching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52400" y="-57150"/>
                <a:ext cx="9139427" cy="1439216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E4C4DB0-BD48-7897-5510-70470D387F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86799" y="-57150"/>
                <a:ext cx="609600" cy="1514686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</p:grpSp>
      <p:sp>
        <p:nvSpPr>
          <p:cNvPr id="6" name="TextBox 5"/>
          <p:cNvSpPr txBox="1"/>
          <p:nvPr/>
        </p:nvSpPr>
        <p:spPr>
          <a:xfrm>
            <a:off x="533400" y="361950"/>
            <a:ext cx="8382000" cy="28931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Aft>
                <a:spcPts val="3600"/>
              </a:spcAft>
            </a:pPr>
            <a:r>
              <a:rPr lang="en-US" sz="72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Alleluia!</a:t>
            </a:r>
          </a:p>
          <a:p>
            <a:pPr algn="ctr"/>
            <a:r>
              <a:rPr lang="en-US" sz="8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Alleluia!</a:t>
            </a:r>
          </a:p>
        </p:txBody>
      </p:sp>
    </p:spTree>
    <p:extLst>
      <p:ext uri="{BB962C8B-B14F-4D97-AF65-F5344CB8AC3E}">
        <p14:creationId xmlns:p14="http://schemas.microsoft.com/office/powerpoint/2010/main" val="12811592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F24AB6-C5C6-1058-CDC9-6227EC2CC3BC}"/>
              </a:ext>
            </a:extLst>
          </p:cNvPr>
          <p:cNvGrpSpPr/>
          <p:nvPr/>
        </p:nvGrpSpPr>
        <p:grpSpPr>
          <a:xfrm>
            <a:off x="-152400" y="-57150"/>
            <a:ext cx="9448799" cy="6563656"/>
            <a:chOff x="-152400" y="-57150"/>
            <a:chExt cx="9448799" cy="6563656"/>
          </a:xfrm>
        </p:grpSpPr>
        <p:pic>
          <p:nvPicPr>
            <p:cNvPr id="3" name="Picture 2" descr="A group of pine cones and acorns on a white surface&#10;&#10;Description automatically generated">
              <a:extLst>
                <a:ext uri="{FF2B5EF4-FFF2-40B4-BE49-F238E27FC236}">
                  <a16:creationId xmlns:a16="http://schemas.microsoft.com/office/drawing/2014/main" id="{AEE98BAC-72AA-662F-3D25-464DC77F8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00"/>
            <a:stretch/>
          </p:blipFill>
          <p:spPr>
            <a:xfrm>
              <a:off x="0" y="1363016"/>
              <a:ext cx="9143999" cy="5143490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9D8661A-C32A-8816-493D-883CFC3C5729}"/>
                </a:ext>
              </a:extLst>
            </p:cNvPr>
            <p:cNvGrpSpPr/>
            <p:nvPr/>
          </p:nvGrpSpPr>
          <p:grpSpPr>
            <a:xfrm>
              <a:off x="-152400" y="-57150"/>
              <a:ext cx="9448799" cy="1514686"/>
              <a:chOff x="-152400" y="-57150"/>
              <a:chExt cx="9448799" cy="1514686"/>
            </a:xfrm>
          </p:grpSpPr>
          <p:pic>
            <p:nvPicPr>
              <p:cNvPr id="7" name="Picture 6" descr="A close up of a wood&#10;&#10;Description automatically generated">
                <a:extLst>
                  <a:ext uri="{FF2B5EF4-FFF2-40B4-BE49-F238E27FC236}">
                    <a16:creationId xmlns:a16="http://schemas.microsoft.com/office/drawing/2014/main" id="{3D5EC92D-7619-6C24-9B29-3869E3948F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CrisscrossEtching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52400" y="-57150"/>
                <a:ext cx="9139427" cy="1439216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08D4D3A-7D04-1B74-3E54-4827F2CB8E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86799" y="-57150"/>
                <a:ext cx="609600" cy="1514686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8C051E8-1599-F5F3-EE1C-E8CADA34D5F0}"/>
              </a:ext>
            </a:extLst>
          </p:cNvPr>
          <p:cNvSpPr txBox="1"/>
          <p:nvPr/>
        </p:nvSpPr>
        <p:spPr>
          <a:xfrm>
            <a:off x="986027" y="590550"/>
            <a:ext cx="7543800" cy="2681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775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4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Praise God,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4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the source of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4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all our gifts!</a:t>
            </a:r>
            <a:endParaRPr lang="en-US" sz="390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535179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100D370-03E6-21F2-B14E-5D6F3085B204}"/>
              </a:ext>
            </a:extLst>
          </p:cNvPr>
          <p:cNvGrpSpPr/>
          <p:nvPr/>
        </p:nvGrpSpPr>
        <p:grpSpPr>
          <a:xfrm>
            <a:off x="-152400" y="-57150"/>
            <a:ext cx="9448799" cy="6563656"/>
            <a:chOff x="-152400" y="-57150"/>
            <a:chExt cx="9448799" cy="6563656"/>
          </a:xfrm>
        </p:grpSpPr>
        <p:pic>
          <p:nvPicPr>
            <p:cNvPr id="3" name="Picture 2" descr="A group of pine cones and acorns on a white surface&#10;&#10;Description automatically generated">
              <a:extLst>
                <a:ext uri="{FF2B5EF4-FFF2-40B4-BE49-F238E27FC236}">
                  <a16:creationId xmlns:a16="http://schemas.microsoft.com/office/drawing/2014/main" id="{D430CA8B-7A76-E350-2070-588FE22B0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00"/>
            <a:stretch/>
          </p:blipFill>
          <p:spPr>
            <a:xfrm>
              <a:off x="0" y="1363016"/>
              <a:ext cx="9143999" cy="5143490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14D0DAF-AE07-2222-C8F2-A5B9FFB8D08D}"/>
                </a:ext>
              </a:extLst>
            </p:cNvPr>
            <p:cNvGrpSpPr/>
            <p:nvPr/>
          </p:nvGrpSpPr>
          <p:grpSpPr>
            <a:xfrm>
              <a:off x="-152400" y="-57150"/>
              <a:ext cx="9448799" cy="1514686"/>
              <a:chOff x="-152400" y="-57150"/>
              <a:chExt cx="9448799" cy="1514686"/>
            </a:xfrm>
          </p:grpSpPr>
          <p:pic>
            <p:nvPicPr>
              <p:cNvPr id="7" name="Picture 6" descr="A close up of a wood&#10;&#10;Description automatically generated">
                <a:extLst>
                  <a:ext uri="{FF2B5EF4-FFF2-40B4-BE49-F238E27FC236}">
                    <a16:creationId xmlns:a16="http://schemas.microsoft.com/office/drawing/2014/main" id="{5B2D7AA7-858A-9F4B-BFC0-30292B1D59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CrisscrossEtching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52400" y="-57150"/>
                <a:ext cx="9139427" cy="1439216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C2C992D-C866-E7FD-4FFA-94F0745501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86799" y="-57150"/>
                <a:ext cx="609600" cy="1514686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51C392A-1CB0-A6EF-0899-EF1A9ECC4070}"/>
              </a:ext>
            </a:extLst>
          </p:cNvPr>
          <p:cNvSpPr txBox="1"/>
          <p:nvPr/>
        </p:nvSpPr>
        <p:spPr>
          <a:xfrm>
            <a:off x="233173" y="-242207"/>
            <a:ext cx="8830054" cy="3399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25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72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Praise Jesus Christ,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whose power uplifts!</a:t>
            </a:r>
          </a:p>
        </p:txBody>
      </p:sp>
    </p:spTree>
    <p:extLst>
      <p:ext uri="{BB962C8B-B14F-4D97-AF65-F5344CB8AC3E}">
        <p14:creationId xmlns:p14="http://schemas.microsoft.com/office/powerpoint/2010/main" val="13053152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D028286-6B11-B7DF-EBDF-2659EABB726B}"/>
              </a:ext>
            </a:extLst>
          </p:cNvPr>
          <p:cNvGrpSpPr/>
          <p:nvPr/>
        </p:nvGrpSpPr>
        <p:grpSpPr>
          <a:xfrm>
            <a:off x="-152400" y="-57150"/>
            <a:ext cx="9448799" cy="6563656"/>
            <a:chOff x="-152400" y="-57150"/>
            <a:chExt cx="9448799" cy="6563656"/>
          </a:xfrm>
        </p:grpSpPr>
        <p:pic>
          <p:nvPicPr>
            <p:cNvPr id="3" name="Picture 2" descr="A group of pine cones and acorns on a white surface&#10;&#10;Description automatically generated">
              <a:extLst>
                <a:ext uri="{FF2B5EF4-FFF2-40B4-BE49-F238E27FC236}">
                  <a16:creationId xmlns:a16="http://schemas.microsoft.com/office/drawing/2014/main" id="{9914DFA6-A3B3-5F1B-6CE7-DD78A3416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00"/>
            <a:stretch/>
          </p:blipFill>
          <p:spPr>
            <a:xfrm>
              <a:off x="0" y="1363016"/>
              <a:ext cx="9143999" cy="5143490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9C2A378-58CD-2F01-EA43-FC02A055B397}"/>
                </a:ext>
              </a:extLst>
            </p:cNvPr>
            <p:cNvGrpSpPr/>
            <p:nvPr/>
          </p:nvGrpSpPr>
          <p:grpSpPr>
            <a:xfrm>
              <a:off x="-152400" y="-57150"/>
              <a:ext cx="9448799" cy="1514686"/>
              <a:chOff x="-152400" y="-57150"/>
              <a:chExt cx="9448799" cy="1514686"/>
            </a:xfrm>
          </p:grpSpPr>
          <p:pic>
            <p:nvPicPr>
              <p:cNvPr id="7" name="Picture 6" descr="A close up of a wood&#10;&#10;Description automatically generated">
                <a:extLst>
                  <a:ext uri="{FF2B5EF4-FFF2-40B4-BE49-F238E27FC236}">
                    <a16:creationId xmlns:a16="http://schemas.microsoft.com/office/drawing/2014/main" id="{9D6577F5-3137-FAD5-2C63-A96E109CC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CrisscrossEtching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52400" y="-57150"/>
                <a:ext cx="9139427" cy="1439216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D2A34CC-3539-0F8F-095F-A1709F62D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86799" y="-57150"/>
                <a:ext cx="609600" cy="1514686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F0A7A97-C515-BD1B-D1BD-4DED148D91E7}"/>
              </a:ext>
            </a:extLst>
          </p:cNvPr>
          <p:cNvSpPr txBox="1"/>
          <p:nvPr/>
        </p:nvSpPr>
        <p:spPr>
          <a:xfrm>
            <a:off x="962404" y="590550"/>
            <a:ext cx="7543800" cy="2681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71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Praise the Spirit,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1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Holy Spirit</a:t>
            </a:r>
            <a:endParaRPr lang="en-US" sz="390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230024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ine cones and acorns on a white surface&#10;&#10;Description automatically generated">
            <a:extLst>
              <a:ext uri="{FF2B5EF4-FFF2-40B4-BE49-F238E27FC236}">
                <a16:creationId xmlns:a16="http://schemas.microsoft.com/office/drawing/2014/main" id="{855BDA3A-4188-7601-BA6B-818DA1D19E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949346"/>
            <a:ext cx="9143999" cy="555716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9B9A2C5-225A-1E8A-3AEC-7C672506061B}"/>
              </a:ext>
            </a:extLst>
          </p:cNvPr>
          <p:cNvGrpSpPr/>
          <p:nvPr/>
        </p:nvGrpSpPr>
        <p:grpSpPr>
          <a:xfrm>
            <a:off x="-200026" y="-489870"/>
            <a:ext cx="9448799" cy="1514686"/>
            <a:chOff x="-152400" y="-57150"/>
            <a:chExt cx="9448799" cy="1514686"/>
          </a:xfrm>
        </p:grpSpPr>
        <p:pic>
          <p:nvPicPr>
            <p:cNvPr id="9" name="Picture 8" descr="A close up of a wood&#10;&#10;Description automatically generated">
              <a:extLst>
                <a:ext uri="{FF2B5EF4-FFF2-40B4-BE49-F238E27FC236}">
                  <a16:creationId xmlns:a16="http://schemas.microsoft.com/office/drawing/2014/main" id="{DE6A4312-81B1-72D6-BA1E-EBC8EDA8D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2400" y="-57150"/>
              <a:ext cx="9139427" cy="143921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A42635E-58EE-BE66-AA9A-09E43069E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799" y="-57150"/>
              <a:ext cx="609600" cy="1514686"/>
            </a:xfrm>
            <a:prstGeom prst="rect">
              <a:avLst/>
            </a:prstGeom>
            <a:effectLst>
              <a:softEdge rad="63500"/>
            </a:effectLst>
          </p:spPr>
        </p:pic>
      </p:grpSp>
      <p:sp>
        <p:nvSpPr>
          <p:cNvPr id="6" name="TextBox 5"/>
          <p:cNvSpPr txBox="1"/>
          <p:nvPr/>
        </p:nvSpPr>
        <p:spPr>
          <a:xfrm>
            <a:off x="457200" y="1629733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8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Alleluia!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676277" y="648352"/>
            <a:ext cx="838200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88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Alleluia!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0" y="2634379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72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Alleluia!</a:t>
            </a:r>
          </a:p>
        </p:txBody>
      </p:sp>
    </p:spTree>
    <p:extLst>
      <p:ext uri="{BB962C8B-B14F-4D97-AF65-F5344CB8AC3E}">
        <p14:creationId xmlns:p14="http://schemas.microsoft.com/office/powerpoint/2010/main" val="2923002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209550"/>
            <a:ext cx="8724900" cy="47244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9550" y="148024"/>
            <a:ext cx="8724900" cy="40934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Aft>
                <a:spcPts val="2400"/>
              </a:spcAft>
            </a:pPr>
            <a:r>
              <a:rPr lang="en-US" sz="6000" b="1" i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Liturgist:  </a:t>
            </a:r>
          </a:p>
          <a:p>
            <a:pPr algn="ctr"/>
            <a:r>
              <a:rPr lang="en-US" sz="6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gather to listen to</a:t>
            </a:r>
          </a:p>
          <a:p>
            <a:pPr algn="ctr"/>
            <a:r>
              <a:rPr lang="en-US" sz="6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voice of Jesus say, </a:t>
            </a:r>
          </a:p>
          <a:p>
            <a:pPr algn="ctr"/>
            <a:r>
              <a:rPr lang="en-US" sz="6000" b="1" i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“Come, follow me!”</a:t>
            </a:r>
          </a:p>
        </p:txBody>
      </p:sp>
    </p:spTree>
    <p:extLst>
      <p:ext uri="{BB962C8B-B14F-4D97-AF65-F5344CB8AC3E}">
        <p14:creationId xmlns:p14="http://schemas.microsoft.com/office/powerpoint/2010/main" val="2691611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70490"/>
            <a:ext cx="912495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518" y="-2076450"/>
            <a:ext cx="5646964" cy="7411641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3" name="Frame 2"/>
          <p:cNvSpPr/>
          <p:nvPr/>
        </p:nvSpPr>
        <p:spPr>
          <a:xfrm>
            <a:off x="-381000" y="-400050"/>
            <a:ext cx="9906000" cy="5943600"/>
          </a:xfrm>
          <a:prstGeom prst="frame">
            <a:avLst/>
          </a:prstGeom>
          <a:solidFill>
            <a:srgbClr val="71152B"/>
          </a:solidFill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B6A928-5588-474B-FE03-6C3996C9B711}"/>
              </a:ext>
            </a:extLst>
          </p:cNvPr>
          <p:cNvSpPr txBox="1"/>
          <p:nvPr/>
        </p:nvSpPr>
        <p:spPr>
          <a:xfrm>
            <a:off x="533400" y="1463754"/>
            <a:ext cx="80772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3800" dirty="0">
                <a:ln>
                  <a:solidFill>
                    <a:srgbClr val="70163F"/>
                  </a:solidFill>
                </a:ln>
                <a:solidFill>
                  <a:srgbClr val="A6431A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Fave Script Bold Pro" pitchFamily="2" charset="0"/>
              </a:rPr>
              <a:t>Please be seated.</a:t>
            </a:r>
          </a:p>
        </p:txBody>
      </p:sp>
    </p:spTree>
    <p:extLst>
      <p:ext uri="{BB962C8B-B14F-4D97-AF65-F5344CB8AC3E}">
        <p14:creationId xmlns:p14="http://schemas.microsoft.com/office/powerpoint/2010/main" val="32995813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16F1491-6DB3-ED9D-3436-B4C796E40847}"/>
              </a:ext>
            </a:extLst>
          </p:cNvPr>
          <p:cNvGrpSpPr/>
          <p:nvPr/>
        </p:nvGrpSpPr>
        <p:grpSpPr>
          <a:xfrm>
            <a:off x="0" y="0"/>
            <a:ext cx="9143999" cy="5143500"/>
            <a:chOff x="0" y="0"/>
            <a:chExt cx="9143999" cy="5143500"/>
          </a:xfrm>
        </p:grpSpPr>
        <p:pic>
          <p:nvPicPr>
            <p:cNvPr id="4" name="Picture 3" descr="A pumpkin and pine cones on a purple background&#10;&#10;Description automatically generated">
              <a:extLst>
                <a:ext uri="{FF2B5EF4-FFF2-40B4-BE49-F238E27FC236}">
                  <a16:creationId xmlns:a16="http://schemas.microsoft.com/office/drawing/2014/main" id="{278B9128-5E4B-046F-71E7-EE9A20C7C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574324" cy="51435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A44B05-2B3B-0B9A-913F-FCFAB8491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4841" y="0"/>
              <a:ext cx="419158" cy="5143500"/>
            </a:xfrm>
            <a:prstGeom prst="rect">
              <a:avLst/>
            </a:prstGeom>
          </p:spPr>
        </p:pic>
        <p:pic>
          <p:nvPicPr>
            <p:cNvPr id="7" name="Picture 6" descr="A purple wood surface with a pin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7ABF5186-905D-C891-28FF-F251A7137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11675" y="0"/>
              <a:ext cx="2979924" cy="51435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39721BA-248A-3302-178C-14E8A94F2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7735" y="0"/>
              <a:ext cx="916595" cy="514350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2329962" y="58400"/>
            <a:ext cx="6791325" cy="32624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Aft>
                <a:spcPts val="3600"/>
              </a:spcAft>
            </a:pPr>
            <a:r>
              <a:rPr lang="en-US" sz="8800" b="1" dirty="0"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ive It Your Heart" panose="02000603000000000000" pitchFamily="2" charset="0"/>
                <a:ea typeface="Give It Your Heart" panose="02000603000000000000" pitchFamily="2" charset="0"/>
              </a:rPr>
              <a:t>SHARING JOYS</a:t>
            </a:r>
          </a:p>
          <a:p>
            <a:pPr algn="ctr"/>
            <a:r>
              <a:rPr lang="en-US" sz="8800" b="1" dirty="0">
                <a:solidFill>
                  <a:srgbClr val="D28C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ive It Your Heart" panose="02000603000000000000" pitchFamily="2" charset="0"/>
                <a:ea typeface="Give It Your Heart" panose="02000603000000000000" pitchFamily="2" charset="0"/>
              </a:rPr>
              <a:t>CONCERNS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28600" y="3112175"/>
            <a:ext cx="9067797" cy="2031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r"/>
            <a:r>
              <a:rPr lang="en-US" sz="12600" b="1" dirty="0">
                <a:ln>
                  <a:solidFill>
                    <a:srgbClr val="663300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odoni MT Poster Compressed" panose="02070706080601050204" pitchFamily="18" charset="0"/>
                <a:ea typeface="LillyBelle" pitchFamily="2" charset="-128"/>
                <a:cs typeface="LillyBelle" pitchFamily="2" charset="-128"/>
              </a:rPr>
              <a:t>Pastoral Prayer</a:t>
            </a:r>
            <a:endParaRPr lang="en-US" sz="12600" b="1" dirty="0">
              <a:ln>
                <a:solidFill>
                  <a:srgbClr val="663300"/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odoni MT Poster Compressed" panose="0207070608060105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BBC136-3E9A-2B78-A23A-4C5ACF6EFF55}"/>
              </a:ext>
            </a:extLst>
          </p:cNvPr>
          <p:cNvSpPr txBox="1"/>
          <p:nvPr/>
        </p:nvSpPr>
        <p:spPr>
          <a:xfrm>
            <a:off x="2544950" y="1109237"/>
            <a:ext cx="6484375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8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6633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gelface" pitchFamily="50" charset="0"/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617561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5E6653D-64C5-E444-D289-45C3D5134C1A}"/>
              </a:ext>
            </a:extLst>
          </p:cNvPr>
          <p:cNvGrpSpPr/>
          <p:nvPr/>
        </p:nvGrpSpPr>
        <p:grpSpPr>
          <a:xfrm>
            <a:off x="-8100" y="2721"/>
            <a:ext cx="9152100" cy="5143500"/>
            <a:chOff x="-8100" y="2721"/>
            <a:chExt cx="9152100" cy="51435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19ACBC7-F8FB-48D4-D9AE-755EDDC6E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6398" y="2721"/>
              <a:ext cx="3947602" cy="5143500"/>
            </a:xfrm>
            <a:prstGeom prst="rect">
              <a:avLst/>
            </a:prstGeom>
          </p:spPr>
        </p:pic>
        <p:pic>
          <p:nvPicPr>
            <p:cNvPr id="11" name="Picture 10" descr="A white background with pumpkins and leaves&#10;&#10;Description automatically generated">
              <a:extLst>
                <a:ext uri="{FF2B5EF4-FFF2-40B4-BE49-F238E27FC236}">
                  <a16:creationId xmlns:a16="http://schemas.microsoft.com/office/drawing/2014/main" id="{FB6BFC9F-61A6-856B-0F3F-64F72539E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00" y="2721"/>
              <a:ext cx="5213719" cy="514350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169817" y="1117215"/>
            <a:ext cx="8839200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72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Father, </a:t>
            </a:r>
          </a:p>
          <a:p>
            <a:pPr algn="ctr"/>
            <a:r>
              <a:rPr lang="en-US" sz="72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art in heaven,</a:t>
            </a:r>
          </a:p>
          <a:p>
            <a:pPr algn="ctr"/>
            <a:r>
              <a:rPr lang="en-US" sz="72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hallowed be thy name.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87383" y="-628650"/>
            <a:ext cx="4876800" cy="172354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8800" b="1" dirty="0">
                <a:ln w="12700">
                  <a:noFill/>
                  <a:prstDash val="solid"/>
                </a:ln>
                <a:solidFill>
                  <a:srgbClr val="86184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owvetica" pitchFamily="2" charset="0"/>
              </a:rPr>
              <a:t>in unison:</a:t>
            </a:r>
          </a:p>
          <a:p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13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23B761-8147-1D2B-4610-E65078B2887B}"/>
              </a:ext>
            </a:extLst>
          </p:cNvPr>
          <p:cNvGrpSpPr/>
          <p:nvPr/>
        </p:nvGrpSpPr>
        <p:grpSpPr>
          <a:xfrm>
            <a:off x="-8100" y="2721"/>
            <a:ext cx="9152100" cy="5143500"/>
            <a:chOff x="-8100" y="2721"/>
            <a:chExt cx="9152100" cy="5143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F2DC136-6057-C17B-AD2B-CA924556C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6398" y="2721"/>
              <a:ext cx="3947602" cy="5143500"/>
            </a:xfrm>
            <a:prstGeom prst="rect">
              <a:avLst/>
            </a:prstGeom>
          </p:spPr>
        </p:pic>
        <p:pic>
          <p:nvPicPr>
            <p:cNvPr id="5" name="Picture 4" descr="A white background with pumpkins and leaves&#10;&#10;Description automatically generated">
              <a:extLst>
                <a:ext uri="{FF2B5EF4-FFF2-40B4-BE49-F238E27FC236}">
                  <a16:creationId xmlns:a16="http://schemas.microsoft.com/office/drawing/2014/main" id="{95C5E8F9-1E7F-0F52-BC3A-3BDE5CC03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00" y="2721"/>
              <a:ext cx="5213719" cy="514350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152400" y="309592"/>
            <a:ext cx="8839200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72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Thy kingdom come, </a:t>
            </a:r>
          </a:p>
          <a:p>
            <a:pPr algn="ctr"/>
            <a:r>
              <a:rPr lang="en-US" sz="72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thy will be done </a:t>
            </a:r>
          </a:p>
          <a:p>
            <a:pPr algn="ctr"/>
            <a:r>
              <a:rPr lang="en-US" sz="72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earth </a:t>
            </a:r>
          </a:p>
          <a:p>
            <a:pPr algn="ctr"/>
            <a:r>
              <a:rPr lang="en-US" sz="72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it is in heaven.</a:t>
            </a:r>
            <a:endParaRPr lang="en-US" sz="7200" i="1" dirty="0">
              <a:solidFill>
                <a:srgbClr val="6A6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9778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4968288-5ECD-45D9-BBC1-1D1B816C3632}"/>
              </a:ext>
            </a:extLst>
          </p:cNvPr>
          <p:cNvGrpSpPr/>
          <p:nvPr/>
        </p:nvGrpSpPr>
        <p:grpSpPr>
          <a:xfrm>
            <a:off x="-8100" y="2721"/>
            <a:ext cx="9152100" cy="5143500"/>
            <a:chOff x="-8100" y="2721"/>
            <a:chExt cx="9152100" cy="5143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AFF33CC-FD32-F66C-CBE5-C384AEC3B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6398" y="2721"/>
              <a:ext cx="3947602" cy="5143500"/>
            </a:xfrm>
            <a:prstGeom prst="rect">
              <a:avLst/>
            </a:prstGeom>
          </p:spPr>
        </p:pic>
        <p:pic>
          <p:nvPicPr>
            <p:cNvPr id="5" name="Picture 4" descr="A white background with pumpkins and leaves&#10;&#10;Description automatically generated">
              <a:extLst>
                <a:ext uri="{FF2B5EF4-FFF2-40B4-BE49-F238E27FC236}">
                  <a16:creationId xmlns:a16="http://schemas.microsoft.com/office/drawing/2014/main" id="{4AE250D0-C8C3-6C4D-7BEA-6798025B9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00" y="2721"/>
              <a:ext cx="5213719" cy="514350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152400" y="1417588"/>
            <a:ext cx="883920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72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 us this day </a:t>
            </a:r>
          </a:p>
          <a:p>
            <a:pPr algn="ctr"/>
            <a:r>
              <a:rPr lang="en-US" sz="72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daily bread.</a:t>
            </a:r>
          </a:p>
        </p:txBody>
      </p:sp>
    </p:spTree>
    <p:extLst>
      <p:ext uri="{BB962C8B-B14F-4D97-AF65-F5344CB8AC3E}">
        <p14:creationId xmlns:p14="http://schemas.microsoft.com/office/powerpoint/2010/main" val="21043837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7A39817-7C8C-BEFB-9758-F4267A57CBE8}"/>
              </a:ext>
            </a:extLst>
          </p:cNvPr>
          <p:cNvGrpSpPr/>
          <p:nvPr/>
        </p:nvGrpSpPr>
        <p:grpSpPr>
          <a:xfrm>
            <a:off x="-8100" y="2721"/>
            <a:ext cx="9152100" cy="5143500"/>
            <a:chOff x="-8100" y="2721"/>
            <a:chExt cx="9152100" cy="5143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D8B4F8C-5463-1CFE-32FC-2DE4928D9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6398" y="2721"/>
              <a:ext cx="3947602" cy="5143500"/>
            </a:xfrm>
            <a:prstGeom prst="rect">
              <a:avLst/>
            </a:prstGeom>
          </p:spPr>
        </p:pic>
        <p:pic>
          <p:nvPicPr>
            <p:cNvPr id="5" name="Picture 4" descr="A white background with pumpkins and leaves&#10;&#10;Description automatically generated">
              <a:extLst>
                <a:ext uri="{FF2B5EF4-FFF2-40B4-BE49-F238E27FC236}">
                  <a16:creationId xmlns:a16="http://schemas.microsoft.com/office/drawing/2014/main" id="{4F1938FC-6499-CF93-3E95-183C8A5E5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00" y="2721"/>
              <a:ext cx="5213719" cy="514350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152400" y="0"/>
            <a:ext cx="8839200" cy="51706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66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forgive us our trespasses, </a:t>
            </a:r>
          </a:p>
          <a:p>
            <a:pPr algn="ctr"/>
            <a:r>
              <a:rPr lang="en-US" sz="66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we forgive those who trespass </a:t>
            </a:r>
          </a:p>
          <a:p>
            <a:pPr algn="ctr"/>
            <a:r>
              <a:rPr lang="en-US" sz="66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against us.</a:t>
            </a:r>
          </a:p>
        </p:txBody>
      </p:sp>
    </p:spTree>
    <p:extLst>
      <p:ext uri="{BB962C8B-B14F-4D97-AF65-F5344CB8AC3E}">
        <p14:creationId xmlns:p14="http://schemas.microsoft.com/office/powerpoint/2010/main" val="32313040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53AD49-9165-3F26-F38F-7FFC7C62D54E}"/>
              </a:ext>
            </a:extLst>
          </p:cNvPr>
          <p:cNvGrpSpPr/>
          <p:nvPr/>
        </p:nvGrpSpPr>
        <p:grpSpPr>
          <a:xfrm>
            <a:off x="-8100" y="2721"/>
            <a:ext cx="9152100" cy="5143500"/>
            <a:chOff x="-8100" y="2721"/>
            <a:chExt cx="9152100" cy="5143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B587FEE-5063-143D-7BBD-285058CEB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6398" y="2721"/>
              <a:ext cx="3947602" cy="5143500"/>
            </a:xfrm>
            <a:prstGeom prst="rect">
              <a:avLst/>
            </a:prstGeom>
          </p:spPr>
        </p:pic>
        <p:pic>
          <p:nvPicPr>
            <p:cNvPr id="5" name="Picture 4" descr="A white background with pumpkins and leaves&#10;&#10;Description automatically generated">
              <a:extLst>
                <a:ext uri="{FF2B5EF4-FFF2-40B4-BE49-F238E27FC236}">
                  <a16:creationId xmlns:a16="http://schemas.microsoft.com/office/drawing/2014/main" id="{AECD8006-4682-DE10-EAC4-D5BEB4E2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00" y="2721"/>
              <a:ext cx="5213719" cy="514350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114300" y="309592"/>
            <a:ext cx="8839200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72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lead us </a:t>
            </a:r>
          </a:p>
          <a:p>
            <a:pPr algn="ctr"/>
            <a:r>
              <a:rPr lang="en-US" sz="72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into temptation, </a:t>
            </a:r>
          </a:p>
          <a:p>
            <a:pPr algn="ctr"/>
            <a:r>
              <a:rPr lang="en-US" sz="72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deliver us </a:t>
            </a:r>
          </a:p>
          <a:p>
            <a:pPr algn="ctr"/>
            <a:r>
              <a:rPr lang="en-US" sz="72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evil.</a:t>
            </a:r>
          </a:p>
        </p:txBody>
      </p:sp>
    </p:spTree>
    <p:extLst>
      <p:ext uri="{BB962C8B-B14F-4D97-AF65-F5344CB8AC3E}">
        <p14:creationId xmlns:p14="http://schemas.microsoft.com/office/powerpoint/2010/main" val="14507011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9066B02-FB97-2964-71DA-6115FBF7327F}"/>
              </a:ext>
            </a:extLst>
          </p:cNvPr>
          <p:cNvGrpSpPr/>
          <p:nvPr/>
        </p:nvGrpSpPr>
        <p:grpSpPr>
          <a:xfrm>
            <a:off x="-8100" y="2721"/>
            <a:ext cx="9152100" cy="5143500"/>
            <a:chOff x="-8100" y="2721"/>
            <a:chExt cx="9152100" cy="5143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E6BC668-61A3-0743-DD57-5FA6889A0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6398" y="2721"/>
              <a:ext cx="3947602" cy="5143500"/>
            </a:xfrm>
            <a:prstGeom prst="rect">
              <a:avLst/>
            </a:prstGeom>
          </p:spPr>
        </p:pic>
        <p:pic>
          <p:nvPicPr>
            <p:cNvPr id="5" name="Picture 4" descr="A white background with pumpkins and leaves&#10;&#10;Description automatically generated">
              <a:extLst>
                <a:ext uri="{FF2B5EF4-FFF2-40B4-BE49-F238E27FC236}">
                  <a16:creationId xmlns:a16="http://schemas.microsoft.com/office/drawing/2014/main" id="{DCBF8FDC-C1B5-9687-D95A-8B660C519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00" y="2721"/>
              <a:ext cx="5213719" cy="514350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114300" y="8483"/>
            <a:ext cx="8839200" cy="51706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66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thine </a:t>
            </a:r>
          </a:p>
          <a:p>
            <a:pPr algn="ctr"/>
            <a:r>
              <a:rPr lang="en-US" sz="66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 </a:t>
            </a:r>
            <a:r>
              <a:rPr lang="en-US" sz="6600" b="1" i="1" dirty="0">
                <a:ln>
                  <a:solidFill>
                    <a:srgbClr val="532476"/>
                  </a:solidFill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kingdom,</a:t>
            </a:r>
            <a:r>
              <a:rPr lang="en-US" sz="6600" b="1" i="1" dirty="0">
                <a:ln>
                  <a:solidFill>
                    <a:srgbClr val="532476"/>
                  </a:solidFill>
                </a:ln>
                <a:solidFill>
                  <a:srgbClr val="6A68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6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</a:t>
            </a:r>
            <a:r>
              <a:rPr lang="en-US" sz="6600" b="1" i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power,</a:t>
            </a:r>
            <a:r>
              <a:rPr lang="en-US" sz="6600" b="1" i="1" dirty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6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</a:t>
            </a:r>
            <a:r>
              <a:rPr lang="en-US" sz="6600" b="1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glory</a:t>
            </a:r>
            <a:r>
              <a:rPr lang="en-US" sz="66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forever.  Amen.</a:t>
            </a:r>
          </a:p>
        </p:txBody>
      </p:sp>
    </p:spTree>
    <p:extLst>
      <p:ext uri="{BB962C8B-B14F-4D97-AF65-F5344CB8AC3E}">
        <p14:creationId xmlns:p14="http://schemas.microsoft.com/office/powerpoint/2010/main" val="7543608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235B5C4B-5705-BECA-495E-37C4B4F55FBE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26" name="Picture 25" descr="A white surface with black spots&#10;&#10;Description automatically generated">
              <a:extLst>
                <a:ext uri="{FF2B5EF4-FFF2-40B4-BE49-F238E27FC236}">
                  <a16:creationId xmlns:a16="http://schemas.microsoft.com/office/drawing/2014/main" id="{A7CA6BDD-1A72-4233-FB99-5A36913FA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2562841"/>
            </a:xfrm>
            <a:prstGeom prst="rect">
              <a:avLst/>
            </a:prstGeom>
          </p:spPr>
        </p:pic>
        <p:pic>
          <p:nvPicPr>
            <p:cNvPr id="27" name="Picture 26" descr="A white surface with black spots&#10;&#10;Description automatically generated">
              <a:extLst>
                <a:ext uri="{FF2B5EF4-FFF2-40B4-BE49-F238E27FC236}">
                  <a16:creationId xmlns:a16="http://schemas.microsoft.com/office/drawing/2014/main" id="{56D81948-C79B-77A9-1B4F-64E83CCDD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0" y="2495549"/>
              <a:ext cx="9144000" cy="2647951"/>
            </a:xfrm>
            <a:prstGeom prst="rect">
              <a:avLst/>
            </a:prstGeom>
          </p:spPr>
        </p:pic>
      </p:grpSp>
      <p:pic>
        <p:nvPicPr>
          <p:cNvPr id="6" name="Picture 5" descr="A painting of a person with long hair&#10;&#10;Description automatically generated">
            <a:extLst>
              <a:ext uri="{FF2B5EF4-FFF2-40B4-BE49-F238E27FC236}">
                <a16:creationId xmlns:a16="http://schemas.microsoft.com/office/drawing/2014/main" id="{A2BDBDD9-0C13-96F1-3C5B-42E84AA93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44356"/>
            <a:ext cx="5459012" cy="5379781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7" name="Rectangle 6"/>
          <p:cNvSpPr/>
          <p:nvPr/>
        </p:nvSpPr>
        <p:spPr>
          <a:xfrm>
            <a:off x="76200" y="41526"/>
            <a:ext cx="8991600" cy="5029200"/>
          </a:xfrm>
          <a:prstGeom prst="rect">
            <a:avLst/>
          </a:prstGeom>
          <a:noFill/>
          <a:ln w="7620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62874" y="38809"/>
            <a:ext cx="817131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5400" b="1" dirty="0">
                <a:solidFill>
                  <a:srgbClr val="6A6800"/>
                </a:solidFill>
              </a:rPr>
              <a:t>Hymn #398 </a:t>
            </a:r>
            <a:r>
              <a:rPr lang="en-US" sz="4400" b="1" dirty="0">
                <a:solidFill>
                  <a:srgbClr val="6A6800"/>
                </a:solidFill>
              </a:rPr>
              <a:t>(v.1,3&amp;5)</a:t>
            </a:r>
            <a:endParaRPr lang="en-US" sz="6000" b="1" dirty="0">
              <a:solidFill>
                <a:srgbClr val="6A68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4EBAA2F-A0E4-BB47-8790-0B6FE368CF84}"/>
              </a:ext>
            </a:extLst>
          </p:cNvPr>
          <p:cNvGrpSpPr/>
          <p:nvPr/>
        </p:nvGrpSpPr>
        <p:grpSpPr>
          <a:xfrm>
            <a:off x="3538407" y="1504950"/>
            <a:ext cx="5503117" cy="3089139"/>
            <a:chOff x="3564682" y="1209443"/>
            <a:chExt cx="5503117" cy="3089139"/>
          </a:xfrm>
        </p:grpSpPr>
        <p:sp>
          <p:nvSpPr>
            <p:cNvPr id="20" name="TextBox 19"/>
            <p:cNvSpPr txBox="1"/>
            <p:nvPr/>
          </p:nvSpPr>
          <p:spPr>
            <a:xfrm>
              <a:off x="3564682" y="1209443"/>
              <a:ext cx="5503117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solidFill>
                    <a:srgbClr val="6A6800"/>
                  </a:solidFill>
                  <a:latin typeface="Baguet Script" panose="00000500000000000000" pitchFamily="2" charset="0"/>
                  <a:ea typeface="LillyBelle" pitchFamily="2" charset="-128"/>
                  <a:cs typeface="LillyBelle" pitchFamily="2" charset="-128"/>
                </a:rPr>
                <a:t>“Jesus</a:t>
              </a:r>
            </a:p>
            <a:p>
              <a:pPr algn="ctr"/>
              <a:r>
                <a:rPr lang="en-US" sz="9600" dirty="0">
                  <a:solidFill>
                    <a:srgbClr val="6A6800"/>
                  </a:solidFill>
                  <a:latin typeface="Baguet Script" panose="00000500000000000000" pitchFamily="2" charset="0"/>
                  <a:ea typeface="LillyBelle" pitchFamily="2" charset="-128"/>
                  <a:cs typeface="LillyBelle" pitchFamily="2" charset="-128"/>
                </a:rPr>
                <a:t>  Calls Us”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77815" y="1251594"/>
              <a:ext cx="5276849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sz="9600" dirty="0">
                  <a:solidFill>
                    <a:srgbClr val="86184F"/>
                  </a:solidFill>
                  <a:latin typeface="Baguet Script" panose="00000500000000000000" pitchFamily="2" charset="0"/>
                  <a:ea typeface="LillyBelle" pitchFamily="2" charset="-128"/>
                  <a:cs typeface="LillyBelle" pitchFamily="2" charset="-128"/>
                </a:rPr>
                <a:t>“Jesus</a:t>
              </a:r>
            </a:p>
            <a:p>
              <a:pPr algn="ctr"/>
              <a:r>
                <a:rPr lang="en-US" sz="9600" dirty="0">
                  <a:solidFill>
                    <a:srgbClr val="86184F"/>
                  </a:solidFill>
                  <a:latin typeface="Baguet Script" panose="00000500000000000000" pitchFamily="2" charset="0"/>
                  <a:ea typeface="LillyBelle" pitchFamily="2" charset="-128"/>
                  <a:cs typeface="LillyBelle" pitchFamily="2" charset="-128"/>
                </a:rPr>
                <a:t>  Calls Us”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4759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29F98AB-C9F1-FB4A-7F12-13F76AF86862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59CE496-6220-D762-46CD-2A3354C9D7B2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86184F"/>
            </a:solidFill>
            <a:ln>
              <a:solidFill>
                <a:srgbClr val="D28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1" y="194176"/>
              <a:ext cx="8686800" cy="4663574"/>
            </a:xfrm>
            <a:prstGeom prst="rect">
              <a:avLst/>
            </a:prstGeom>
            <a:ln w="38100">
              <a:solidFill>
                <a:srgbClr val="D28C00"/>
              </a:solidFill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0" y="148389"/>
            <a:ext cx="9144000" cy="455509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sz="5400" dirty="0">
                <a:solidFill>
                  <a:srgbClr val="F1E2D3"/>
                </a:solidFill>
              </a:rPr>
              <a:t>Jesus calls us o’er the tumult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5400" dirty="0">
                <a:solidFill>
                  <a:srgbClr val="F1E2D3"/>
                </a:solidFill>
              </a:rPr>
              <a:t>of our life’s wild, restless sea;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5400" dirty="0">
                <a:solidFill>
                  <a:srgbClr val="F1E2D3"/>
                </a:solidFill>
              </a:rPr>
              <a:t>     Day by day his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5400" dirty="0">
                <a:solidFill>
                  <a:srgbClr val="F1E2D3"/>
                </a:solidFill>
              </a:rPr>
              <a:t>          sweet voice </a:t>
            </a:r>
            <a:r>
              <a:rPr lang="en-US" sz="5400" dirty="0" err="1">
                <a:solidFill>
                  <a:srgbClr val="F1E2D3"/>
                </a:solidFill>
              </a:rPr>
              <a:t>soundeth</a:t>
            </a:r>
            <a:r>
              <a:rPr lang="en-US" sz="5400" dirty="0">
                <a:solidFill>
                  <a:srgbClr val="F1E2D3"/>
                </a:solidFill>
              </a:rPr>
              <a:t>,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5400" dirty="0">
                <a:solidFill>
                  <a:srgbClr val="F1E2D3"/>
                </a:solidFill>
              </a:rPr>
              <a:t>saying, “Christian, follow me!”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C706C3-5BC8-9240-0CB4-FDD685567108}"/>
              </a:ext>
            </a:extLst>
          </p:cNvPr>
          <p:cNvSpPr txBox="1"/>
          <p:nvPr/>
        </p:nvSpPr>
        <p:spPr>
          <a:xfrm>
            <a:off x="457200" y="2114550"/>
            <a:ext cx="1447800" cy="120032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>
                    <a:lumMod val="75000"/>
                  </a:schemeClr>
                </a:solidFill>
                <a:latin typeface="Wide Latin" panose="020A0A07050505020404" pitchFamily="18" charset="0"/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46466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209550"/>
            <a:ext cx="8724900" cy="47244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9550" y="742950"/>
            <a:ext cx="8724900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will you follow when Jesus also calls you to release the hold wealth has on you?</a:t>
            </a:r>
          </a:p>
        </p:txBody>
      </p:sp>
    </p:spTree>
    <p:extLst>
      <p:ext uri="{BB962C8B-B14F-4D97-AF65-F5344CB8AC3E}">
        <p14:creationId xmlns:p14="http://schemas.microsoft.com/office/powerpoint/2010/main" val="19286081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29F98AB-C9F1-FB4A-7F12-13F76AF86862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59CE496-6220-D762-46CD-2A3354C9D7B2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86184F"/>
            </a:solidFill>
            <a:ln>
              <a:solidFill>
                <a:srgbClr val="D28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1" y="194176"/>
              <a:ext cx="8686800" cy="4663574"/>
            </a:xfrm>
            <a:prstGeom prst="rect">
              <a:avLst/>
            </a:prstGeom>
            <a:ln w="38100">
              <a:solidFill>
                <a:srgbClr val="D28C00"/>
              </a:solidFill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0" y="282466"/>
            <a:ext cx="9144000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sz="5200" dirty="0">
                <a:solidFill>
                  <a:srgbClr val="F1E2D3"/>
                </a:solidFill>
              </a:rPr>
              <a:t>Jesus calls us from the worship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5200" dirty="0">
                <a:solidFill>
                  <a:srgbClr val="F1E2D3"/>
                </a:solidFill>
              </a:rPr>
              <a:t>of the vain world’s golden store,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5200" dirty="0">
                <a:solidFill>
                  <a:srgbClr val="F1E2D3"/>
                </a:solidFill>
              </a:rPr>
              <a:t>     from each idol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5200" dirty="0">
                <a:solidFill>
                  <a:srgbClr val="F1E2D3"/>
                </a:solidFill>
              </a:rPr>
              <a:t>       that would keep us,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4800" dirty="0" err="1">
                <a:solidFill>
                  <a:srgbClr val="F1E2D3"/>
                </a:solidFill>
              </a:rPr>
              <a:t>saying,</a:t>
            </a:r>
            <a:r>
              <a:rPr lang="en-US" sz="5200" dirty="0" err="1">
                <a:solidFill>
                  <a:srgbClr val="F1E2D3"/>
                </a:solidFill>
              </a:rPr>
              <a:t>‘Christian</a:t>
            </a:r>
            <a:r>
              <a:rPr lang="en-US" sz="5200" dirty="0">
                <a:solidFill>
                  <a:srgbClr val="F1E2D3"/>
                </a:solidFill>
              </a:rPr>
              <a:t>, love me more!’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27D658-F92D-840B-D841-327D1FA7AD27}"/>
              </a:ext>
            </a:extLst>
          </p:cNvPr>
          <p:cNvSpPr txBox="1"/>
          <p:nvPr/>
        </p:nvSpPr>
        <p:spPr>
          <a:xfrm>
            <a:off x="304800" y="2114550"/>
            <a:ext cx="1676400" cy="120032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>
                    <a:lumMod val="75000"/>
                  </a:schemeClr>
                </a:solidFill>
                <a:latin typeface="Wide Latin" panose="020A0A07050505020404" pitchFamily="18" charset="0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761941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29F98AB-C9F1-FB4A-7F12-13F76AF86862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59CE496-6220-D762-46CD-2A3354C9D7B2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86184F"/>
            </a:solidFill>
            <a:ln>
              <a:solidFill>
                <a:srgbClr val="D28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1" y="194176"/>
              <a:ext cx="8686800" cy="4663574"/>
            </a:xfrm>
            <a:prstGeom prst="rect">
              <a:avLst/>
            </a:prstGeom>
            <a:ln w="38100">
              <a:solidFill>
                <a:srgbClr val="D28C00"/>
              </a:solidFill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0" y="282466"/>
            <a:ext cx="9144000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sz="5200" dirty="0">
                <a:solidFill>
                  <a:srgbClr val="F1E2D3"/>
                </a:solidFill>
              </a:rPr>
              <a:t>Jesus calls us! By thy mercies,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5200" dirty="0">
                <a:solidFill>
                  <a:srgbClr val="F1E2D3"/>
                </a:solidFill>
              </a:rPr>
              <a:t>Savior, may we hear thy call.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5200" dirty="0">
                <a:solidFill>
                  <a:srgbClr val="F1E2D3"/>
                </a:solidFill>
              </a:rPr>
              <a:t>       Give our hearts to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5200" dirty="0">
                <a:solidFill>
                  <a:srgbClr val="F1E2D3"/>
                </a:solidFill>
              </a:rPr>
              <a:t>        thine obedience,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5200" dirty="0">
                <a:solidFill>
                  <a:srgbClr val="F1E2D3"/>
                </a:solidFill>
              </a:rPr>
              <a:t>serve &amp; love thee best of all.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C3BBC-BE88-A831-10C2-6BAC1FE38E6C}"/>
              </a:ext>
            </a:extLst>
          </p:cNvPr>
          <p:cNvSpPr txBox="1"/>
          <p:nvPr/>
        </p:nvSpPr>
        <p:spPr>
          <a:xfrm>
            <a:off x="381000" y="2266950"/>
            <a:ext cx="1676400" cy="120032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>
                    <a:lumMod val="75000"/>
                  </a:schemeClr>
                </a:solidFill>
                <a:latin typeface="Wide Latin" panose="020A0A07050505020404" pitchFamily="18" charset="0"/>
              </a:rPr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40433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hanksgiving sign with fall leaves and pumpkins&#10;&#10;Description automatically generated">
            <a:extLst>
              <a:ext uri="{FF2B5EF4-FFF2-40B4-BE49-F238E27FC236}">
                <a16:creationId xmlns:a16="http://schemas.microsoft.com/office/drawing/2014/main" id="{E3A47D1C-E490-3001-B94F-87829608C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23287"/>
            <a:ext cx="9144000" cy="48006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21464" y="2547748"/>
            <a:ext cx="51435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79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-19050"/>
            <a:ext cx="9144000" cy="51816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73991" y="414393"/>
            <a:ext cx="7498407" cy="240065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15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6A6800"/>
                </a:solidFill>
                <a:latin typeface="LillyBelle" pitchFamily="2" charset="-128"/>
                <a:ea typeface="LillyBelle" pitchFamily="2" charset="-128"/>
                <a:cs typeface="LillyBelle" pitchFamily="2" charset="-128"/>
              </a:rPr>
              <a:t>Postlude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A4EF21-7CDC-73E6-A2FF-B98761A94C53}"/>
              </a:ext>
            </a:extLst>
          </p:cNvPr>
          <p:cNvGrpSpPr/>
          <p:nvPr/>
        </p:nvGrpSpPr>
        <p:grpSpPr>
          <a:xfrm flipH="1">
            <a:off x="6629400" y="361950"/>
            <a:ext cx="2090440" cy="3581400"/>
            <a:chOff x="304800" y="285750"/>
            <a:chExt cx="6353176" cy="2209800"/>
          </a:xfrm>
        </p:grpSpPr>
        <p:cxnSp>
          <p:nvCxnSpPr>
            <p:cNvPr id="13" name="Straight Connector 12"/>
            <p:cNvCxnSpPr>
              <a:cxnSpLocks/>
            </p:cNvCxnSpPr>
            <p:nvPr/>
          </p:nvCxnSpPr>
          <p:spPr>
            <a:xfrm>
              <a:off x="304800" y="285750"/>
              <a:ext cx="0" cy="2209800"/>
            </a:xfrm>
            <a:prstGeom prst="line">
              <a:avLst/>
            </a:prstGeom>
            <a:ln w="38100">
              <a:solidFill>
                <a:srgbClr val="6A6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/>
            <p:cNvCxnSpPr/>
            <p:nvPr/>
          </p:nvCxnSpPr>
          <p:spPr>
            <a:xfrm>
              <a:off x="304800" y="285750"/>
              <a:ext cx="6353176" cy="0"/>
            </a:xfrm>
            <a:prstGeom prst="line">
              <a:avLst/>
            </a:prstGeom>
            <a:ln w="38100">
              <a:solidFill>
                <a:srgbClr val="6A6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/>
          <p:cNvCxnSpPr>
            <a:cxnSpLocks/>
          </p:cNvCxnSpPr>
          <p:nvPr/>
        </p:nvCxnSpPr>
        <p:spPr>
          <a:xfrm flipH="1">
            <a:off x="2721958" y="4789499"/>
            <a:ext cx="2383442" cy="0"/>
          </a:xfrm>
          <a:prstGeom prst="line">
            <a:avLst/>
          </a:prstGeom>
          <a:ln w="38100">
            <a:solidFill>
              <a:srgbClr val="6A6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761ABEF-871B-7614-4B19-EF03E7A99268}"/>
              </a:ext>
            </a:extLst>
          </p:cNvPr>
          <p:cNvSpPr txBox="1"/>
          <p:nvPr/>
        </p:nvSpPr>
        <p:spPr>
          <a:xfrm>
            <a:off x="5214775" y="2853131"/>
            <a:ext cx="4191000" cy="240065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600" b="1" dirty="0">
                <a:solidFill>
                  <a:srgbClr val="86184F"/>
                </a:solidFill>
                <a:latin typeface="Give It Your Heart" panose="02000603000000000000" pitchFamily="2" charset="0"/>
                <a:ea typeface="Give It Your Heart" panose="02000603000000000000" pitchFamily="2" charset="0"/>
              </a:rPr>
              <a:t>Organist:</a:t>
            </a:r>
          </a:p>
          <a:p>
            <a:r>
              <a:rPr lang="en-US" sz="6600" b="1" dirty="0">
                <a:solidFill>
                  <a:srgbClr val="86184F"/>
                </a:solidFill>
                <a:latin typeface="Give It Your Heart" panose="02000603000000000000" pitchFamily="2" charset="0"/>
                <a:ea typeface="Give It Your Heart" panose="02000603000000000000" pitchFamily="2" charset="0"/>
              </a:rPr>
              <a:t>Tom Luther</a:t>
            </a:r>
          </a:p>
          <a:p>
            <a:endParaRPr lang="en-US" dirty="0"/>
          </a:p>
        </p:txBody>
      </p:sp>
      <p:pic>
        <p:nvPicPr>
          <p:cNvPr id="4" name="Picture 3" descr="A piano with leaves on it&#10;&#10;Description automatically generated">
            <a:extLst>
              <a:ext uri="{FF2B5EF4-FFF2-40B4-BE49-F238E27FC236}">
                <a16:creationId xmlns:a16="http://schemas.microsoft.com/office/drawing/2014/main" id="{38732FF9-04FD-E4DA-3F4B-7B27310C5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94" y="1726712"/>
            <a:ext cx="3751494" cy="3668128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199209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frame of leaves and pumpkins&#10;&#10;Description automatically generated">
            <a:extLst>
              <a:ext uri="{FF2B5EF4-FFF2-40B4-BE49-F238E27FC236}">
                <a16:creationId xmlns:a16="http://schemas.microsoft.com/office/drawing/2014/main" id="{E8757CD6-70C6-5B3F-D1C1-628513A5E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713"/>
          <a:stretch/>
        </p:blipFill>
        <p:spPr>
          <a:xfrm>
            <a:off x="230831" y="196077"/>
            <a:ext cx="8682337" cy="475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37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-19050"/>
            <a:ext cx="9144000" cy="51816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73991" y="414393"/>
            <a:ext cx="7498407" cy="240065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15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6A6800"/>
                </a:solidFill>
                <a:latin typeface="LillyBelle" pitchFamily="2" charset="-128"/>
                <a:ea typeface="LillyBelle" pitchFamily="2" charset="-128"/>
                <a:cs typeface="LillyBelle" pitchFamily="2" charset="-128"/>
              </a:rPr>
              <a:t>Postlude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A4EF21-7CDC-73E6-A2FF-B98761A94C53}"/>
              </a:ext>
            </a:extLst>
          </p:cNvPr>
          <p:cNvGrpSpPr/>
          <p:nvPr/>
        </p:nvGrpSpPr>
        <p:grpSpPr>
          <a:xfrm flipH="1">
            <a:off x="6629400" y="361950"/>
            <a:ext cx="2090440" cy="3581400"/>
            <a:chOff x="304800" y="285750"/>
            <a:chExt cx="6353176" cy="2209800"/>
          </a:xfrm>
        </p:grpSpPr>
        <p:cxnSp>
          <p:nvCxnSpPr>
            <p:cNvPr id="13" name="Straight Connector 12"/>
            <p:cNvCxnSpPr>
              <a:cxnSpLocks/>
            </p:cNvCxnSpPr>
            <p:nvPr/>
          </p:nvCxnSpPr>
          <p:spPr>
            <a:xfrm>
              <a:off x="304800" y="285750"/>
              <a:ext cx="0" cy="2209800"/>
            </a:xfrm>
            <a:prstGeom prst="line">
              <a:avLst/>
            </a:prstGeom>
            <a:ln w="38100">
              <a:solidFill>
                <a:srgbClr val="6A6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/>
            <p:cNvCxnSpPr/>
            <p:nvPr/>
          </p:nvCxnSpPr>
          <p:spPr>
            <a:xfrm>
              <a:off x="304800" y="285750"/>
              <a:ext cx="6353176" cy="0"/>
            </a:xfrm>
            <a:prstGeom prst="line">
              <a:avLst/>
            </a:prstGeom>
            <a:ln w="38100">
              <a:solidFill>
                <a:srgbClr val="6A6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/>
          <p:cNvCxnSpPr>
            <a:cxnSpLocks/>
          </p:cNvCxnSpPr>
          <p:nvPr/>
        </p:nvCxnSpPr>
        <p:spPr>
          <a:xfrm flipH="1">
            <a:off x="2721958" y="4789499"/>
            <a:ext cx="2383442" cy="0"/>
          </a:xfrm>
          <a:prstGeom prst="line">
            <a:avLst/>
          </a:prstGeom>
          <a:ln w="38100">
            <a:solidFill>
              <a:srgbClr val="6A6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761ABEF-871B-7614-4B19-EF03E7A99268}"/>
              </a:ext>
            </a:extLst>
          </p:cNvPr>
          <p:cNvSpPr txBox="1"/>
          <p:nvPr/>
        </p:nvSpPr>
        <p:spPr>
          <a:xfrm>
            <a:off x="5214775" y="2853131"/>
            <a:ext cx="4191000" cy="240065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600" b="1" dirty="0">
                <a:solidFill>
                  <a:srgbClr val="86184F"/>
                </a:solidFill>
                <a:latin typeface="Give It Your Heart" panose="02000603000000000000" pitchFamily="2" charset="0"/>
                <a:ea typeface="Give It Your Heart" panose="02000603000000000000" pitchFamily="2" charset="0"/>
              </a:rPr>
              <a:t>Organist:</a:t>
            </a:r>
          </a:p>
          <a:p>
            <a:r>
              <a:rPr lang="en-US" sz="6600" b="1" dirty="0">
                <a:solidFill>
                  <a:srgbClr val="86184F"/>
                </a:solidFill>
                <a:latin typeface="Give It Your Heart" panose="02000603000000000000" pitchFamily="2" charset="0"/>
                <a:ea typeface="Give It Your Heart" panose="02000603000000000000" pitchFamily="2" charset="0"/>
              </a:rPr>
              <a:t>Tom Luther</a:t>
            </a:r>
          </a:p>
          <a:p>
            <a:endParaRPr lang="en-US" dirty="0"/>
          </a:p>
        </p:txBody>
      </p:sp>
      <p:pic>
        <p:nvPicPr>
          <p:cNvPr id="4" name="Picture 3" descr="A piano with leaves on it&#10;&#10;Description automatically generated">
            <a:extLst>
              <a:ext uri="{FF2B5EF4-FFF2-40B4-BE49-F238E27FC236}">
                <a16:creationId xmlns:a16="http://schemas.microsoft.com/office/drawing/2014/main" id="{38732FF9-04FD-E4DA-3F4B-7B27310C5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94" y="1726712"/>
            <a:ext cx="3751494" cy="3668128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591944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rame of leaves and pumpkins&#10;&#10;Description automatically generated">
            <a:extLst>
              <a:ext uri="{FF2B5EF4-FFF2-40B4-BE49-F238E27FC236}">
                <a16:creationId xmlns:a16="http://schemas.microsoft.com/office/drawing/2014/main" id="{E8757CD6-70C6-5B3F-D1C1-628513A5E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713"/>
          <a:stretch/>
        </p:blipFill>
        <p:spPr>
          <a:xfrm>
            <a:off x="230831" y="196077"/>
            <a:ext cx="8682337" cy="475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0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-19050"/>
            <a:ext cx="9144000" cy="51816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73991" y="414393"/>
            <a:ext cx="7498407" cy="240065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15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6A6800"/>
                </a:solidFill>
                <a:latin typeface="LillyBelle" pitchFamily="2" charset="-128"/>
                <a:ea typeface="LillyBelle" pitchFamily="2" charset="-128"/>
                <a:cs typeface="LillyBelle" pitchFamily="2" charset="-128"/>
              </a:rPr>
              <a:t>Postlude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A4EF21-7CDC-73E6-A2FF-B98761A94C53}"/>
              </a:ext>
            </a:extLst>
          </p:cNvPr>
          <p:cNvGrpSpPr/>
          <p:nvPr/>
        </p:nvGrpSpPr>
        <p:grpSpPr>
          <a:xfrm flipH="1">
            <a:off x="6629400" y="361950"/>
            <a:ext cx="2090440" cy="3581400"/>
            <a:chOff x="304800" y="285750"/>
            <a:chExt cx="6353176" cy="2209800"/>
          </a:xfrm>
        </p:grpSpPr>
        <p:cxnSp>
          <p:nvCxnSpPr>
            <p:cNvPr id="13" name="Straight Connector 12"/>
            <p:cNvCxnSpPr>
              <a:cxnSpLocks/>
            </p:cNvCxnSpPr>
            <p:nvPr/>
          </p:nvCxnSpPr>
          <p:spPr>
            <a:xfrm>
              <a:off x="304800" y="285750"/>
              <a:ext cx="0" cy="2209800"/>
            </a:xfrm>
            <a:prstGeom prst="line">
              <a:avLst/>
            </a:prstGeom>
            <a:ln w="38100">
              <a:solidFill>
                <a:srgbClr val="6A6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/>
            <p:cNvCxnSpPr/>
            <p:nvPr/>
          </p:nvCxnSpPr>
          <p:spPr>
            <a:xfrm>
              <a:off x="304800" y="285750"/>
              <a:ext cx="6353176" cy="0"/>
            </a:xfrm>
            <a:prstGeom prst="line">
              <a:avLst/>
            </a:prstGeom>
            <a:ln w="38100">
              <a:solidFill>
                <a:srgbClr val="6A6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/>
          <p:cNvCxnSpPr>
            <a:cxnSpLocks/>
          </p:cNvCxnSpPr>
          <p:nvPr/>
        </p:nvCxnSpPr>
        <p:spPr>
          <a:xfrm flipH="1">
            <a:off x="2721958" y="4789499"/>
            <a:ext cx="2383442" cy="0"/>
          </a:xfrm>
          <a:prstGeom prst="line">
            <a:avLst/>
          </a:prstGeom>
          <a:ln w="38100">
            <a:solidFill>
              <a:srgbClr val="6A6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761ABEF-871B-7614-4B19-EF03E7A99268}"/>
              </a:ext>
            </a:extLst>
          </p:cNvPr>
          <p:cNvSpPr txBox="1"/>
          <p:nvPr/>
        </p:nvSpPr>
        <p:spPr>
          <a:xfrm>
            <a:off x="5214775" y="2853131"/>
            <a:ext cx="4191000" cy="240065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600" b="1" dirty="0">
                <a:solidFill>
                  <a:srgbClr val="86184F"/>
                </a:solidFill>
                <a:latin typeface="Give It Your Heart" panose="02000603000000000000" pitchFamily="2" charset="0"/>
                <a:ea typeface="Give It Your Heart" panose="02000603000000000000" pitchFamily="2" charset="0"/>
              </a:rPr>
              <a:t>Organist:</a:t>
            </a:r>
          </a:p>
          <a:p>
            <a:r>
              <a:rPr lang="en-US" sz="6600" b="1" dirty="0">
                <a:solidFill>
                  <a:srgbClr val="86184F"/>
                </a:solidFill>
                <a:latin typeface="Give It Your Heart" panose="02000603000000000000" pitchFamily="2" charset="0"/>
                <a:ea typeface="Give It Your Heart" panose="02000603000000000000" pitchFamily="2" charset="0"/>
              </a:rPr>
              <a:t>Tom Luther</a:t>
            </a:r>
          </a:p>
          <a:p>
            <a:endParaRPr lang="en-US" dirty="0"/>
          </a:p>
        </p:txBody>
      </p:sp>
      <p:pic>
        <p:nvPicPr>
          <p:cNvPr id="4" name="Picture 3" descr="A piano with leaves on it&#10;&#10;Description automatically generated">
            <a:extLst>
              <a:ext uri="{FF2B5EF4-FFF2-40B4-BE49-F238E27FC236}">
                <a16:creationId xmlns:a16="http://schemas.microsoft.com/office/drawing/2014/main" id="{38732FF9-04FD-E4DA-3F4B-7B27310C5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94" y="1726712"/>
            <a:ext cx="3751494" cy="3668128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715301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rame of leaves and pumpkins&#10;&#10;Description automatically generated">
            <a:extLst>
              <a:ext uri="{FF2B5EF4-FFF2-40B4-BE49-F238E27FC236}">
                <a16:creationId xmlns:a16="http://schemas.microsoft.com/office/drawing/2014/main" id="{E8757CD6-70C6-5B3F-D1C1-628513A5E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713"/>
          <a:stretch/>
        </p:blipFill>
        <p:spPr>
          <a:xfrm>
            <a:off x="230831" y="196077"/>
            <a:ext cx="8682337" cy="475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1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-19050"/>
            <a:ext cx="9144000" cy="51816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73991" y="414393"/>
            <a:ext cx="7498407" cy="240065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15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6A6800"/>
                </a:solidFill>
                <a:latin typeface="LillyBelle" pitchFamily="2" charset="-128"/>
                <a:ea typeface="LillyBelle" pitchFamily="2" charset="-128"/>
                <a:cs typeface="LillyBelle" pitchFamily="2" charset="-128"/>
              </a:rPr>
              <a:t>Postlude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A4EF21-7CDC-73E6-A2FF-B98761A94C53}"/>
              </a:ext>
            </a:extLst>
          </p:cNvPr>
          <p:cNvGrpSpPr/>
          <p:nvPr/>
        </p:nvGrpSpPr>
        <p:grpSpPr>
          <a:xfrm flipH="1">
            <a:off x="6629400" y="361950"/>
            <a:ext cx="2090440" cy="3581400"/>
            <a:chOff x="304800" y="285750"/>
            <a:chExt cx="6353176" cy="2209800"/>
          </a:xfrm>
        </p:grpSpPr>
        <p:cxnSp>
          <p:nvCxnSpPr>
            <p:cNvPr id="13" name="Straight Connector 12"/>
            <p:cNvCxnSpPr>
              <a:cxnSpLocks/>
            </p:cNvCxnSpPr>
            <p:nvPr/>
          </p:nvCxnSpPr>
          <p:spPr>
            <a:xfrm>
              <a:off x="304800" y="285750"/>
              <a:ext cx="0" cy="2209800"/>
            </a:xfrm>
            <a:prstGeom prst="line">
              <a:avLst/>
            </a:prstGeom>
            <a:ln w="38100">
              <a:solidFill>
                <a:srgbClr val="6A6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/>
            <p:cNvCxnSpPr/>
            <p:nvPr/>
          </p:nvCxnSpPr>
          <p:spPr>
            <a:xfrm>
              <a:off x="304800" y="285750"/>
              <a:ext cx="6353176" cy="0"/>
            </a:xfrm>
            <a:prstGeom prst="line">
              <a:avLst/>
            </a:prstGeom>
            <a:ln w="38100">
              <a:solidFill>
                <a:srgbClr val="6A6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/>
          <p:cNvCxnSpPr>
            <a:cxnSpLocks/>
          </p:cNvCxnSpPr>
          <p:nvPr/>
        </p:nvCxnSpPr>
        <p:spPr>
          <a:xfrm flipH="1">
            <a:off x="2721958" y="4789499"/>
            <a:ext cx="2383442" cy="0"/>
          </a:xfrm>
          <a:prstGeom prst="line">
            <a:avLst/>
          </a:prstGeom>
          <a:ln w="38100">
            <a:solidFill>
              <a:srgbClr val="6A6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761ABEF-871B-7614-4B19-EF03E7A99268}"/>
              </a:ext>
            </a:extLst>
          </p:cNvPr>
          <p:cNvSpPr txBox="1"/>
          <p:nvPr/>
        </p:nvSpPr>
        <p:spPr>
          <a:xfrm>
            <a:off x="5214775" y="2853131"/>
            <a:ext cx="4191000" cy="240065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600" b="1" dirty="0">
                <a:solidFill>
                  <a:srgbClr val="86184F"/>
                </a:solidFill>
                <a:latin typeface="Give It Your Heart" panose="02000603000000000000" pitchFamily="2" charset="0"/>
                <a:ea typeface="Give It Your Heart" panose="02000603000000000000" pitchFamily="2" charset="0"/>
              </a:rPr>
              <a:t>Organist:</a:t>
            </a:r>
          </a:p>
          <a:p>
            <a:r>
              <a:rPr lang="en-US" sz="6600" b="1" dirty="0">
                <a:solidFill>
                  <a:srgbClr val="86184F"/>
                </a:solidFill>
                <a:latin typeface="Give It Your Heart" panose="02000603000000000000" pitchFamily="2" charset="0"/>
                <a:ea typeface="Give It Your Heart" panose="02000603000000000000" pitchFamily="2" charset="0"/>
              </a:rPr>
              <a:t>Tom Luther</a:t>
            </a:r>
          </a:p>
          <a:p>
            <a:endParaRPr lang="en-US" dirty="0"/>
          </a:p>
        </p:txBody>
      </p:sp>
      <p:pic>
        <p:nvPicPr>
          <p:cNvPr id="4" name="Picture 3" descr="A piano with leaves on it&#10;&#10;Description automatically generated">
            <a:extLst>
              <a:ext uri="{FF2B5EF4-FFF2-40B4-BE49-F238E27FC236}">
                <a16:creationId xmlns:a16="http://schemas.microsoft.com/office/drawing/2014/main" id="{38732FF9-04FD-E4DA-3F4B-7B27310C5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94" y="1726712"/>
            <a:ext cx="3751494" cy="3668128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075206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9550" y="209550"/>
            <a:ext cx="8724900" cy="47244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8618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9550" y="188042"/>
            <a:ext cx="8829675" cy="41703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Aft>
                <a:spcPts val="3000"/>
              </a:spcAft>
            </a:pPr>
            <a:r>
              <a:rPr lang="en-US" sz="6000" b="1" i="1" dirty="0">
                <a:solidFill>
                  <a:srgbClr val="861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People:   </a:t>
            </a:r>
          </a:p>
          <a:p>
            <a:pPr algn="ctr"/>
            <a:r>
              <a:rPr lang="en-US" sz="6000" b="1" dirty="0">
                <a:solidFill>
                  <a:srgbClr val="861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want to follow Jesus anywhere he leads,</a:t>
            </a:r>
          </a:p>
          <a:p>
            <a:pPr algn="ctr"/>
            <a:r>
              <a:rPr lang="en-US" sz="6000" b="1" i="1" dirty="0">
                <a:solidFill>
                  <a:srgbClr val="861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we can with God’s help.</a:t>
            </a:r>
          </a:p>
        </p:txBody>
      </p:sp>
    </p:spTree>
    <p:extLst>
      <p:ext uri="{BB962C8B-B14F-4D97-AF65-F5344CB8AC3E}">
        <p14:creationId xmlns:p14="http://schemas.microsoft.com/office/powerpoint/2010/main" val="23882300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rame of leaves and pumpkins&#10;&#10;Description automatically generated">
            <a:extLst>
              <a:ext uri="{FF2B5EF4-FFF2-40B4-BE49-F238E27FC236}">
                <a16:creationId xmlns:a16="http://schemas.microsoft.com/office/drawing/2014/main" id="{E8757CD6-70C6-5B3F-D1C1-628513A5E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713"/>
          <a:stretch/>
        </p:blipFill>
        <p:spPr>
          <a:xfrm>
            <a:off x="230831" y="196077"/>
            <a:ext cx="8682337" cy="47513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EA03EB-633D-3B5F-2279-A72D8ECD8045}"/>
              </a:ext>
            </a:extLst>
          </p:cNvPr>
          <p:cNvSpPr txBox="1"/>
          <p:nvPr/>
        </p:nvSpPr>
        <p:spPr>
          <a:xfrm>
            <a:off x="6172200" y="3028950"/>
            <a:ext cx="68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71152B"/>
                </a:solidFill>
                <a:latin typeface="Bookman Old Style" panose="02050604050505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6381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209550"/>
            <a:ext cx="8724900" cy="47244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9382" y="57150"/>
            <a:ext cx="8724900" cy="458587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Aft>
                <a:spcPts val="1200"/>
              </a:spcAft>
            </a:pPr>
            <a:r>
              <a:rPr lang="en-US" sz="6000" b="1" i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Liturgist:  </a:t>
            </a:r>
          </a:p>
          <a:p>
            <a:pPr algn="ctr">
              <a:spcAft>
                <a:spcPts val="600"/>
              </a:spcAft>
            </a:pPr>
            <a:r>
              <a:rPr lang="en-US" sz="6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gather to remember all that God has taught us through scripture, tradition, reason, and experience. </a:t>
            </a:r>
            <a:endParaRPr lang="en-US" sz="60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6A6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63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209550"/>
            <a:ext cx="8724900" cy="47244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819150"/>
            <a:ext cx="8724900" cy="31700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Aft>
                <a:spcPts val="1200"/>
              </a:spcAft>
            </a:pPr>
            <a:r>
              <a:rPr lang="en-US" sz="6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But what about when</a:t>
            </a:r>
          </a:p>
          <a:p>
            <a:pPr algn="ctr">
              <a:spcAft>
                <a:spcPts val="1200"/>
              </a:spcAft>
            </a:pPr>
            <a:r>
              <a:rPr lang="en-US" sz="6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have to put what</a:t>
            </a:r>
          </a:p>
          <a:p>
            <a:pPr algn="ctr">
              <a:spcAft>
                <a:spcPts val="1200"/>
              </a:spcAft>
            </a:pPr>
            <a:r>
              <a:rPr lang="en-US" sz="6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know into action?</a:t>
            </a:r>
            <a:endParaRPr lang="en-US" sz="60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6A6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337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13076</TotalTime>
  <Words>1090</Words>
  <Application>Microsoft Office PowerPoint</Application>
  <PresentationFormat>On-screen Show (16:9)</PresentationFormat>
  <Paragraphs>224</Paragraphs>
  <Slides>70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96" baseType="lpstr">
      <vt:lpstr>LillyBelle</vt:lpstr>
      <vt:lpstr>Angelface</vt:lpstr>
      <vt:lpstr>AR CENA</vt:lpstr>
      <vt:lpstr>Architects Daughter</vt:lpstr>
      <vt:lpstr>Arial</vt:lpstr>
      <vt:lpstr>Arial Narrow</vt:lpstr>
      <vt:lpstr>Arial Rounded MT Bold</vt:lpstr>
      <vt:lpstr>Baguet Script</vt:lpstr>
      <vt:lpstr>Bahnschrift SemiBold Condensed</vt:lpstr>
      <vt:lpstr>Bodoni MT Poster Compressed</vt:lpstr>
      <vt:lpstr>Bookman Old Style</vt:lpstr>
      <vt:lpstr>Calibri</vt:lpstr>
      <vt:lpstr>Dreaming Outloud Script Pro</vt:lpstr>
      <vt:lpstr>Fave Script Bold Pro</vt:lpstr>
      <vt:lpstr>Georgia</vt:lpstr>
      <vt:lpstr>Give It Your Heart</vt:lpstr>
      <vt:lpstr>Gloucester MT Extra Condensed</vt:lpstr>
      <vt:lpstr>Just Another Hand</vt:lpstr>
      <vt:lpstr>KG True Colors</vt:lpstr>
      <vt:lpstr>Lowvetica</vt:lpstr>
      <vt:lpstr>Marker Felt</vt:lpstr>
      <vt:lpstr>Rockwell Extra Bold</vt:lpstr>
      <vt:lpstr>The Hand Extrablack</vt:lpstr>
      <vt:lpstr>Times New Roman</vt:lpstr>
      <vt:lpstr>Wide Latin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Farwell Brunch Potluck for Pastor Ron &amp; Pastor Nikki</dc:title>
  <dc:creator>Office Manager</dc:creator>
  <cp:lastModifiedBy>EUMC Admin</cp:lastModifiedBy>
  <cp:revision>1410</cp:revision>
  <dcterms:created xsi:type="dcterms:W3CDTF">2018-06-07T15:56:17Z</dcterms:created>
  <dcterms:modified xsi:type="dcterms:W3CDTF">2024-10-10T16:45:02Z</dcterms:modified>
</cp:coreProperties>
</file>