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8" r:id="rId2"/>
    <p:sldId id="483" r:id="rId3"/>
    <p:sldId id="397" r:id="rId4"/>
    <p:sldId id="1633" r:id="rId5"/>
    <p:sldId id="1636" r:id="rId6"/>
    <p:sldId id="481" r:id="rId7"/>
    <p:sldId id="475" r:id="rId8"/>
    <p:sldId id="491" r:id="rId9"/>
    <p:sldId id="553" r:id="rId10"/>
    <p:sldId id="530" r:id="rId11"/>
    <p:sldId id="416" r:id="rId12"/>
    <p:sldId id="484" r:id="rId13"/>
    <p:sldId id="479" r:id="rId14"/>
    <p:sldId id="539" r:id="rId15"/>
    <p:sldId id="476" r:id="rId16"/>
    <p:sldId id="1634" r:id="rId17"/>
    <p:sldId id="1346" r:id="rId18"/>
    <p:sldId id="471" r:id="rId1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7E542A"/>
    <a:srgbClr val="996633"/>
    <a:srgbClr val="006666"/>
    <a:srgbClr val="800080"/>
    <a:srgbClr val="FF99CC"/>
    <a:srgbClr val="E5E9F3"/>
    <a:srgbClr val="75548A"/>
    <a:srgbClr val="E1E1FF"/>
    <a:srgbClr val="E7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439" autoAdjust="0"/>
  </p:normalViewPr>
  <p:slideViewPr>
    <p:cSldViewPr>
      <p:cViewPr varScale="1">
        <p:scale>
          <a:sx n="76" d="100"/>
          <a:sy n="76" d="100"/>
        </p:scale>
        <p:origin x="168" y="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8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5373-BF69-44AA-B31F-696E11CEB97D}" type="datetimeFigureOut">
              <a:rPr lang="en-US" smtClean="0"/>
              <a:t>01/31/2025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9DEB-7F3D-49FA-9041-6F801A33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1D34-3B82-4B46-A3CB-605AC9662D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8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70053-9862-6653-A7CD-148C8450F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C5560-8C28-C4BC-009D-4E4934C3B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D9A2B-B209-2041-9FF1-7FBB088AE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BCFA6-AC44-6BD3-D0BE-607F78EDA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C1D34-3B82-4B46-A3CB-605AC9662D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5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D445A-E70F-50C8-3F0C-F775A2795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E657F-E3EF-76CA-032D-14CA70C67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D0D72-2344-1942-DF34-0550E8D22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513C0-FD1C-CFBA-B2C2-3276DC87C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C1D34-3B82-4B46-A3CB-605AC9662D8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3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01/31/2025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457200" y="-95250"/>
            <a:ext cx="9601200" cy="5219700"/>
            <a:chOff x="-438150" y="1191160"/>
            <a:chExt cx="9601200" cy="5219700"/>
          </a:xfrm>
        </p:grpSpPr>
        <p:sp>
          <p:nvSpPr>
            <p:cNvPr id="4" name="TextBox 3"/>
            <p:cNvSpPr txBox="1"/>
            <p:nvPr/>
          </p:nvSpPr>
          <p:spPr>
            <a:xfrm>
              <a:off x="-438150" y="1191160"/>
              <a:ext cx="6343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4">
                      <a:lumMod val="75000"/>
                    </a:schemeClr>
                  </a:solidFill>
                  <a:latin typeface="Lowvetica" pitchFamily="2" charset="0"/>
                </a:rPr>
                <a:t>    February 2, 2025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50" y="5395197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Lowvetica" pitchFamily="2" charset="0"/>
                  <a:ea typeface="Give It Your Heart" panose="02000603000000000000" pitchFamily="2" charset="0"/>
                  <a:cs typeface="LillyBelle" pitchFamily="2" charset="-128"/>
                </a:rPr>
                <a:t>Eldridge United Methodist Church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Lowvetica" pitchFamily="2" charset="0"/>
                <a:ea typeface="Give It Your Hear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8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32" y="9525"/>
            <a:ext cx="305346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70301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>
                <a:solidFill>
                  <a:srgbClr val="00FFFF"/>
                </a:solidFill>
                <a:latin typeface="AR CENA" panose="02000000000000000000" pitchFamily="2" charset="0"/>
              </a:rPr>
              <a:t>Come join us</a:t>
            </a:r>
            <a:endParaRPr lang="en-US" sz="2800" dirty="0">
              <a:solidFill>
                <a:srgbClr val="00FFFF"/>
              </a:solidFill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87" y="2811006"/>
            <a:ext cx="6143625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rgbClr val="FF66FF"/>
                </a:solidFill>
                <a:latin typeface="AR CENA" panose="02000000000000000000" pitchFamily="2" charset="0"/>
              </a:rPr>
              <a:t>Wednesday mornings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850838"/>
            <a:ext cx="61722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9am in the sanctuary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83907"/>
            <a:ext cx="6715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 CHRISTY" panose="02000000000000000000" pitchFamily="2" charset="0"/>
              </a:rPr>
              <a:t>YOGA time!</a:t>
            </a:r>
            <a:endParaRPr lang="en-US" sz="80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113" y="158629"/>
            <a:ext cx="671512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>
                <a:solidFill>
                  <a:srgbClr val="7030A0"/>
                </a:solidFill>
                <a:latin typeface="AR CHRISTY" panose="02000000000000000000" pitchFamily="2" charset="0"/>
              </a:rPr>
              <a:t>YOGA time!</a:t>
            </a:r>
            <a:endParaRPr lang="en-US" sz="8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628" y="163495"/>
            <a:ext cx="8839200" cy="4876800"/>
          </a:xfrm>
          <a:prstGeom prst="rect">
            <a:avLst/>
          </a:prstGeom>
          <a:solidFill>
            <a:srgbClr val="F7FF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94" y="1267352"/>
            <a:ext cx="8858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u="sng" dirty="0">
                <a:solidFill>
                  <a:srgbClr val="80008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dirty="0">
                <a:solidFill>
                  <a:srgbClr val="80008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CC3399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Daisy &amp; Boise Schoonover</a:t>
            </a:r>
          </a:p>
          <a:p>
            <a:pPr>
              <a:spcAft>
                <a:spcPts val="600"/>
              </a:spcAft>
            </a:pPr>
            <a:r>
              <a:rPr lang="en-US" sz="3600" u="sng" dirty="0">
                <a:solidFill>
                  <a:srgbClr val="80008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Organist</a:t>
            </a:r>
            <a:r>
              <a:rPr lang="en-US" sz="3600" dirty="0">
                <a:solidFill>
                  <a:srgbClr val="80008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CC3399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Tom Luther</a:t>
            </a:r>
          </a:p>
          <a:p>
            <a:pPr>
              <a:spcAft>
                <a:spcPts val="600"/>
              </a:spcAft>
            </a:pPr>
            <a:r>
              <a:rPr lang="en-US" sz="3600" u="sng" dirty="0">
                <a:solidFill>
                  <a:srgbClr val="80008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Liturgist</a:t>
            </a:r>
            <a:r>
              <a:rPr lang="en-US" sz="3600" dirty="0">
                <a:solidFill>
                  <a:srgbClr val="80008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CC3399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Trish Reisener</a:t>
            </a:r>
          </a:p>
          <a:p>
            <a:pPr>
              <a:spcAft>
                <a:spcPts val="600"/>
              </a:spcAft>
            </a:pPr>
            <a:r>
              <a:rPr lang="en-US" sz="3600" u="sng" dirty="0">
                <a:solidFill>
                  <a:srgbClr val="80008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Screens</a:t>
            </a:r>
            <a:r>
              <a:rPr lang="en-US" sz="3600" dirty="0">
                <a:solidFill>
                  <a:srgbClr val="80008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CC3399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CJ Albertson</a:t>
            </a:r>
          </a:p>
          <a:p>
            <a:r>
              <a:rPr lang="en-US" sz="3600" u="sng" dirty="0">
                <a:solidFill>
                  <a:srgbClr val="80008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Kitchen</a:t>
            </a:r>
            <a:r>
              <a:rPr lang="en-US" sz="3600" b="1" dirty="0">
                <a:solidFill>
                  <a:srgbClr val="800080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CC3399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Betty Frazee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94" y="-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ln>
                  <a:solidFill>
                    <a:srgbClr val="6C607E"/>
                  </a:solidFill>
                </a:ln>
                <a:solidFill>
                  <a:srgbClr val="800080"/>
                </a:solidFill>
                <a:latin typeface="Franklin Gothic Heavy" panose="020B0903020102020204" pitchFamily="34" charset="0"/>
              </a:rPr>
              <a:t>FEB 9th</a:t>
            </a:r>
            <a:r>
              <a:rPr lang="en-US" sz="7200" dirty="0">
                <a:ln>
                  <a:solidFill>
                    <a:srgbClr val="6C607E"/>
                  </a:solidFill>
                </a:ln>
                <a:solidFill>
                  <a:srgbClr val="800080"/>
                </a:solidFill>
                <a:latin typeface="Franklin Gothic Heavy" panose="020B0903020102020204" pitchFamily="34" charset="0"/>
              </a:rPr>
              <a:t> CREW</a:t>
            </a:r>
          </a:p>
        </p:txBody>
      </p:sp>
      <p:pic>
        <p:nvPicPr>
          <p:cNvPr id="19" name="Picture 18" descr="A pink heart with a white background&#10;&#10;Description automatically generated">
            <a:extLst>
              <a:ext uri="{FF2B5EF4-FFF2-40B4-BE49-F238E27FC236}">
                <a16:creationId xmlns:a16="http://schemas.microsoft.com/office/drawing/2014/main" id="{C504937A-BEF7-3039-B365-C7184C034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00" y="3148212"/>
            <a:ext cx="732308" cy="64766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 rot="20639388">
            <a:off x="5943600" y="2277667"/>
            <a:ext cx="2743201" cy="1842033"/>
            <a:chOff x="5750363" y="2286844"/>
            <a:chExt cx="2936032" cy="2012621"/>
          </a:xfrm>
        </p:grpSpPr>
        <p:grpSp>
          <p:nvGrpSpPr>
            <p:cNvPr id="6" name="Group 5"/>
            <p:cNvGrpSpPr/>
            <p:nvPr/>
          </p:nvGrpSpPr>
          <p:grpSpPr>
            <a:xfrm rot="488463">
              <a:off x="5750363" y="2286844"/>
              <a:ext cx="2936032" cy="2012621"/>
              <a:chOff x="4953000" y="2647950"/>
              <a:chExt cx="2936032" cy="2012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172200" y="2876551"/>
                <a:ext cx="1564432" cy="178402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671226">
                <a:off x="7584232" y="3410549"/>
                <a:ext cx="304800" cy="12321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14064" y="3181350"/>
                <a:ext cx="510536" cy="5334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67400" y="3714750"/>
                <a:ext cx="533400" cy="457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2182" y="4143374"/>
                <a:ext cx="693418" cy="4886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53000" y="2647950"/>
                <a:ext cx="361950" cy="3810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777485">
                <a:off x="5169946" y="2765477"/>
                <a:ext cx="1417322" cy="414660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48349" y="3206600"/>
              <a:ext cx="417930" cy="936569"/>
              <a:chOff x="6948349" y="3206600"/>
              <a:chExt cx="417930" cy="93656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948349" y="3206600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10678" y="3877608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20653309">
                <a:off x="7179564" y="3628811"/>
                <a:ext cx="175304" cy="6808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7048" flipV="1">
            <a:off x="6338648" y="1273034"/>
            <a:ext cx="2265569" cy="356736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6213154" y="2782265"/>
            <a:ext cx="79054" cy="5857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349358" y="2796831"/>
            <a:ext cx="38100" cy="784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57950" y="2650247"/>
            <a:ext cx="38100" cy="531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red heart with black outline&#10;&#10;Description automatically generated">
            <a:extLst>
              <a:ext uri="{FF2B5EF4-FFF2-40B4-BE49-F238E27FC236}">
                <a16:creationId xmlns:a16="http://schemas.microsoft.com/office/drawing/2014/main" id="{341AC7FA-0261-9A56-5F14-A04A8A290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719">
            <a:off x="6361356" y="3158249"/>
            <a:ext cx="301270" cy="37355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6DB1F5-1F1A-714E-124A-56A892E62BF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331692" y="3356595"/>
            <a:ext cx="30109" cy="617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red heart with white background&#10;&#10;Description automatically generated">
            <a:extLst>
              <a:ext uri="{FF2B5EF4-FFF2-40B4-BE49-F238E27FC236}">
                <a16:creationId xmlns:a16="http://schemas.microsoft.com/office/drawing/2014/main" id="{91CC001E-E275-1EC5-158E-EC27146742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60" y="3756152"/>
            <a:ext cx="425951" cy="4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5924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15240" y="-144472"/>
            <a:ext cx="915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</a:rPr>
              <a:t>February</a:t>
            </a:r>
            <a:r>
              <a:rPr 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 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at the</a:t>
            </a:r>
            <a:endParaRPr lang="en-US" sz="4800" b="1" i="1" dirty="0">
              <a:solidFill>
                <a:schemeClr val="tx1">
                  <a:lumMod val="65000"/>
                  <a:lumOff val="35000"/>
                </a:schemeClr>
              </a:solidFill>
              <a:latin typeface="AR JULI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5879" y="3383734"/>
            <a:ext cx="763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*Soup CRACKERS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5240" y="2571750"/>
            <a:ext cx="518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*SIDE DISHES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-22429" y="4171874"/>
            <a:ext cx="84982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*‘Hamburger Helper’</a:t>
            </a:r>
          </a:p>
          <a:p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89573"/>
            <a:ext cx="497238" cy="26030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27672"/>
            <a:ext cx="904178" cy="2824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28" y="1363237"/>
            <a:ext cx="904178" cy="21131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683" y="1057386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800080"/>
                </a:solidFill>
                <a:latin typeface="Marker Felt" panose="00000400000000000000" pitchFamily="2" charset="0"/>
              </a:rPr>
              <a:t>FOOD PANTRY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FA5AC-1E43-C60F-F039-9598A43DF9DE}"/>
              </a:ext>
            </a:extLst>
          </p:cNvPr>
          <p:cNvSpPr/>
          <p:nvPr/>
        </p:nvSpPr>
        <p:spPr>
          <a:xfrm>
            <a:off x="7538599" y="1550415"/>
            <a:ext cx="1300601" cy="2018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ox of food on a red background&#10;&#10;Description automatically generated">
            <a:extLst>
              <a:ext uri="{FF2B5EF4-FFF2-40B4-BE49-F238E27FC236}">
                <a16:creationId xmlns:a16="http://schemas.microsoft.com/office/drawing/2014/main" id="{FDCA23EB-0F5D-6D62-82C9-AB81225047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01" y="1458339"/>
            <a:ext cx="1446482" cy="218882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BB00295-76EB-5FBD-48F2-B7AF3217F166}"/>
              </a:ext>
            </a:extLst>
          </p:cNvPr>
          <p:cNvGrpSpPr/>
          <p:nvPr/>
        </p:nvGrpSpPr>
        <p:grpSpPr>
          <a:xfrm>
            <a:off x="4898521" y="2395531"/>
            <a:ext cx="1795463" cy="1129668"/>
            <a:chOff x="5011040" y="2423148"/>
            <a:chExt cx="1795463" cy="112966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9F5D141-57F7-F5AB-1F25-D5FF467F5F69}"/>
                </a:ext>
              </a:extLst>
            </p:cNvPr>
            <p:cNvSpPr/>
            <p:nvPr/>
          </p:nvSpPr>
          <p:spPr>
            <a:xfrm rot="21204287">
              <a:off x="5166360" y="2668227"/>
              <a:ext cx="1463040" cy="103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C91E66D-AAB3-5BFA-27D3-814774D7A83D}"/>
                </a:ext>
              </a:extLst>
            </p:cNvPr>
            <p:cNvGrpSpPr/>
            <p:nvPr/>
          </p:nvGrpSpPr>
          <p:grpSpPr>
            <a:xfrm>
              <a:off x="5011040" y="2423148"/>
              <a:ext cx="1795463" cy="1129668"/>
              <a:chOff x="5011040" y="2423148"/>
              <a:chExt cx="1795463" cy="11296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0B64616-2F99-2C20-BF91-C3FACFAD580B}"/>
                  </a:ext>
                </a:extLst>
              </p:cNvPr>
              <p:cNvSpPr/>
              <p:nvPr/>
            </p:nvSpPr>
            <p:spPr>
              <a:xfrm rot="21190266">
                <a:off x="5242516" y="2699054"/>
                <a:ext cx="1562626" cy="6377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A box of saltine crackers&#10;&#10;Description automatically generated">
                <a:extLst>
                  <a:ext uri="{FF2B5EF4-FFF2-40B4-BE49-F238E27FC236}">
                    <a16:creationId xmlns:a16="http://schemas.microsoft.com/office/drawing/2014/main" id="{3595E3EA-45AB-3135-61AB-394AFA7F7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1040" y="2423148"/>
                <a:ext cx="1795463" cy="1129668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8DB02D-C6DB-0F3B-4236-545A41524F13}"/>
              </a:ext>
            </a:extLst>
          </p:cNvPr>
          <p:cNvGrpSpPr/>
          <p:nvPr/>
        </p:nvGrpSpPr>
        <p:grpSpPr>
          <a:xfrm>
            <a:off x="6566244" y="2634154"/>
            <a:ext cx="982980" cy="1409700"/>
            <a:chOff x="6471525" y="2513231"/>
            <a:chExt cx="982980" cy="1409700"/>
          </a:xfrm>
        </p:grpSpPr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11D3171A-70F2-63E9-DD32-0650623F7445}"/>
                </a:ext>
              </a:extLst>
            </p:cNvPr>
            <p:cNvSpPr/>
            <p:nvPr/>
          </p:nvSpPr>
          <p:spPr>
            <a:xfrm>
              <a:off x="6546062" y="2627046"/>
              <a:ext cx="797437" cy="1152272"/>
            </a:xfrm>
            <a:prstGeom prst="flowChartMagneticDis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an of beans with a spoon&#10;&#10;Description automatically generated">
              <a:extLst>
                <a:ext uri="{FF2B5EF4-FFF2-40B4-BE49-F238E27FC236}">
                  <a16:creationId xmlns:a16="http://schemas.microsoft.com/office/drawing/2014/main" id="{96F022A4-A8E2-1A1E-BB2C-4D7746B0E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525" y="2513231"/>
              <a:ext cx="982980" cy="14097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DC2590-8C10-775C-0B12-1EC5BA456B89}"/>
              </a:ext>
            </a:extLst>
          </p:cNvPr>
          <p:cNvGrpSpPr/>
          <p:nvPr/>
        </p:nvGrpSpPr>
        <p:grpSpPr>
          <a:xfrm>
            <a:off x="7138633" y="3565558"/>
            <a:ext cx="944799" cy="1409700"/>
            <a:chOff x="7078817" y="3256460"/>
            <a:chExt cx="944799" cy="14097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995FBC-36E3-2D13-D70A-19D4A156505E}"/>
                </a:ext>
              </a:extLst>
            </p:cNvPr>
            <p:cNvSpPr/>
            <p:nvPr/>
          </p:nvSpPr>
          <p:spPr>
            <a:xfrm>
              <a:off x="7145260" y="3342553"/>
              <a:ext cx="805939" cy="1224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ox of pasta salad&#10;&#10;Description automatically generated">
              <a:extLst>
                <a:ext uri="{FF2B5EF4-FFF2-40B4-BE49-F238E27FC236}">
                  <a16:creationId xmlns:a16="http://schemas.microsoft.com/office/drawing/2014/main" id="{1F20C0B6-AB3E-B5C5-6A94-3D13AB375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CF7"/>
                </a:clrFrom>
                <a:clrTo>
                  <a:srgbClr val="FFFC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817" y="3256460"/>
              <a:ext cx="944799" cy="140970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43CCE03-F0C8-EAB2-47FC-ABE38542809B}"/>
              </a:ext>
            </a:extLst>
          </p:cNvPr>
          <p:cNvSpPr/>
          <p:nvPr/>
        </p:nvSpPr>
        <p:spPr>
          <a:xfrm>
            <a:off x="8142116" y="3390979"/>
            <a:ext cx="877301" cy="75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ox of jello mix&#10;&#10;Description automatically generated">
            <a:extLst>
              <a:ext uri="{FF2B5EF4-FFF2-40B4-BE49-F238E27FC236}">
                <a16:creationId xmlns:a16="http://schemas.microsoft.com/office/drawing/2014/main" id="{914657B0-4D0D-0144-2893-F51960BCD21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8FFFC"/>
              </a:clrFrom>
              <a:clrTo>
                <a:srgbClr val="F8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66" y="3290522"/>
            <a:ext cx="987055" cy="8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14287"/>
            <a:ext cx="90773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0" y="1515056"/>
            <a:ext cx="9227489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7" y="1"/>
            <a:ext cx="9137374" cy="1504950"/>
          </a:xfrm>
          <a:prstGeom prst="rect">
            <a:avLst/>
          </a:prstGeom>
          <a:solidFill>
            <a:srgbClr val="FFEDAB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64937" y="184049"/>
            <a:ext cx="920231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Quilting Bible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7" y="4203647"/>
            <a:ext cx="9137373" cy="1538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6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Women of the Bible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00054" y="2845440"/>
            <a:ext cx="923742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Mondays 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@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 10am</a:t>
            </a:r>
            <a:endParaRPr lang="en-US" sz="8800" b="1" baseline="30000" dirty="0">
              <a:ln>
                <a:solidFill>
                  <a:schemeClr val="bg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 CENA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50D6F3-D1A4-89C1-7A84-CC5C50F6816E}"/>
              </a:ext>
            </a:extLst>
          </p:cNvPr>
          <p:cNvGrpSpPr/>
          <p:nvPr/>
        </p:nvGrpSpPr>
        <p:grpSpPr>
          <a:xfrm>
            <a:off x="-84569" y="1278916"/>
            <a:ext cx="2819400" cy="2087534"/>
            <a:chOff x="-47541" y="1881990"/>
            <a:chExt cx="2819400" cy="20875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53153">
              <a:off x="231325" y="1881990"/>
              <a:ext cx="2396341" cy="208753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9993530">
              <a:off x="-47541" y="2284253"/>
              <a:ext cx="2819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Bradley Hand ITC" panose="03070402050302030203" pitchFamily="66" charset="0"/>
                </a:rPr>
                <a:t>Begins</a:t>
              </a:r>
            </a:p>
            <a:p>
              <a:pPr algn="ctr"/>
              <a:r>
                <a:rPr lang="en-US" sz="4000" b="1" dirty="0">
                  <a:latin typeface="Bradley Hand ITC" panose="03070402050302030203" pitchFamily="66" charset="0"/>
                </a:rPr>
                <a:t>Feb.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6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8" y="9525"/>
            <a:ext cx="5251704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00" y="362978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36699"/>
                </a:solidFill>
                <a:latin typeface="AR CENA" panose="02000000000000000000" pitchFamily="2" charset="0"/>
              </a:rPr>
              <a:t>Don’t forget to give the office your </a:t>
            </a:r>
          </a:p>
          <a:p>
            <a:pPr algn="ctr"/>
            <a:r>
              <a:rPr lang="en-US" sz="4800" dirty="0">
                <a:solidFill>
                  <a:srgbClr val="336699"/>
                </a:solidFill>
                <a:latin typeface="AR CENA" panose="02000000000000000000" pitchFamily="2" charset="0"/>
              </a:rPr>
              <a:t>forwarding information!</a:t>
            </a:r>
          </a:p>
        </p:txBody>
      </p:sp>
    </p:spTree>
    <p:extLst>
      <p:ext uri="{BB962C8B-B14F-4D97-AF65-F5344CB8AC3E}">
        <p14:creationId xmlns:p14="http://schemas.microsoft.com/office/powerpoint/2010/main" val="35401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146FE-8051-1B35-33E5-3947C166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cross with hands&#10;&#10;Description automatically generated">
            <a:extLst>
              <a:ext uri="{FF2B5EF4-FFF2-40B4-BE49-F238E27FC236}">
                <a16:creationId xmlns:a16="http://schemas.microsoft.com/office/drawing/2014/main" id="{6F813468-7017-5D78-28EB-36C0557AD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4" y="285749"/>
            <a:ext cx="3514205" cy="4683801"/>
          </a:xfrm>
          <a:prstGeom prst="rect">
            <a:avLst/>
          </a:prstGeom>
        </p:spPr>
      </p:pic>
      <p:pic>
        <p:nvPicPr>
          <p:cNvPr id="25" name="Picture 24" descr="A red heart with a brush stroke&#10;&#10;Description automatically generated">
            <a:extLst>
              <a:ext uri="{FF2B5EF4-FFF2-40B4-BE49-F238E27FC236}">
                <a16:creationId xmlns:a16="http://schemas.microsoft.com/office/drawing/2014/main" id="{A0EC8253-945E-F8FE-1101-3446641A2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949">
            <a:off x="6135359" y="3827311"/>
            <a:ext cx="937995" cy="945210"/>
          </a:xfrm>
          <a:prstGeom prst="rect">
            <a:avLst/>
          </a:prstGeom>
        </p:spPr>
      </p:pic>
      <p:pic>
        <p:nvPicPr>
          <p:cNvPr id="9" name="Picture 8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59E94CDB-2EDA-0087-C957-A6AD4F64D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6" y="229848"/>
            <a:ext cx="4925723" cy="46838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F325D1-8F76-581B-5E70-587DDB46CBE4}"/>
              </a:ext>
            </a:extLst>
          </p:cNvPr>
          <p:cNvSpPr/>
          <p:nvPr/>
        </p:nvSpPr>
        <p:spPr>
          <a:xfrm>
            <a:off x="76200" y="119683"/>
            <a:ext cx="8915400" cy="49041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EA994-2124-DE79-0E21-B6F5F5362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AB87A3-40F7-1D4C-A67D-5F656EAD2A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8B425-268B-8EC0-8D29-FA26EF139B32}"/>
              </a:ext>
            </a:extLst>
          </p:cNvPr>
          <p:cNvSpPr txBox="1"/>
          <p:nvPr/>
        </p:nvSpPr>
        <p:spPr>
          <a:xfrm>
            <a:off x="152400" y="9524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KG True Colors" panose="02000506000000020003" pitchFamily="2" charset="0"/>
              </a:rPr>
              <a:t>“The  </a:t>
            </a:r>
            <a:r>
              <a:rPr lang="en-US" sz="4000" b="1" dirty="0">
                <a:latin typeface="DJB Yard Sale Marker" panose="02000500000000000000" pitchFamily="2" charset="0"/>
              </a:rPr>
              <a:t>MISSION </a:t>
            </a:r>
            <a:r>
              <a:rPr lang="en-US" sz="4800" b="1" dirty="0">
                <a:latin typeface="KG True Colors" panose="02000506000000020003" pitchFamily="2" charset="0"/>
              </a:rPr>
              <a:t>of the </a:t>
            </a:r>
          </a:p>
          <a:p>
            <a:pPr algn="ctr"/>
            <a:r>
              <a:rPr lang="en-US" sz="4800" b="1" dirty="0">
                <a:latin typeface="KG True Colors" panose="02000506000000020003" pitchFamily="2" charset="0"/>
              </a:rPr>
              <a:t>Eldridge United Methodist Church</a:t>
            </a:r>
          </a:p>
          <a:p>
            <a:pPr algn="ctr"/>
            <a:r>
              <a:rPr lang="en-US" sz="4800" b="1" dirty="0">
                <a:latin typeface="KG True Colors" panose="02000506000000020003" pitchFamily="2" charset="0"/>
              </a:rPr>
              <a:t>is to be a community of loving disciples who proclaim and live love of God and neighbor.”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42A377-F2FD-8D5B-12B6-8EA678374786}"/>
              </a:ext>
            </a:extLst>
          </p:cNvPr>
          <p:cNvGrpSpPr/>
          <p:nvPr/>
        </p:nvGrpSpPr>
        <p:grpSpPr>
          <a:xfrm>
            <a:off x="173421" y="3867150"/>
            <a:ext cx="8045669" cy="999205"/>
            <a:chOff x="173421" y="3867150"/>
            <a:chExt cx="8045669" cy="9992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895F44-D03F-0388-719D-DD3D63804187}"/>
                </a:ext>
              </a:extLst>
            </p:cNvPr>
            <p:cNvGrpSpPr/>
            <p:nvPr/>
          </p:nvGrpSpPr>
          <p:grpSpPr>
            <a:xfrm>
              <a:off x="173421" y="3867150"/>
              <a:ext cx="685800" cy="754588"/>
              <a:chOff x="173421" y="3867150"/>
              <a:chExt cx="685800" cy="75458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132D657-81D1-608D-9F4F-D5BEE7A79D37}"/>
                  </a:ext>
                </a:extLst>
              </p:cNvPr>
              <p:cNvSpPr/>
              <p:nvPr/>
            </p:nvSpPr>
            <p:spPr>
              <a:xfrm>
                <a:off x="173421" y="4316938"/>
                <a:ext cx="685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5DA927D-D243-0A04-E1AB-A69986FECEC0}"/>
                  </a:ext>
                </a:extLst>
              </p:cNvPr>
              <p:cNvSpPr/>
              <p:nvPr/>
            </p:nvSpPr>
            <p:spPr>
              <a:xfrm>
                <a:off x="304800" y="3867150"/>
                <a:ext cx="4572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8B7BF1-2572-FE84-2302-6B748C752326}"/>
                </a:ext>
              </a:extLst>
            </p:cNvPr>
            <p:cNvGrpSpPr/>
            <p:nvPr/>
          </p:nvGrpSpPr>
          <p:grpSpPr>
            <a:xfrm>
              <a:off x="4572000" y="3904845"/>
              <a:ext cx="685800" cy="754588"/>
              <a:chOff x="173421" y="3867150"/>
              <a:chExt cx="685800" cy="75458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819B419-23DC-1EEC-DB33-88E80C1A089C}"/>
                  </a:ext>
                </a:extLst>
              </p:cNvPr>
              <p:cNvSpPr/>
              <p:nvPr/>
            </p:nvSpPr>
            <p:spPr>
              <a:xfrm>
                <a:off x="173421" y="4316938"/>
                <a:ext cx="685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0459624-8302-79D7-3831-FFD6F24AD24A}"/>
                  </a:ext>
                </a:extLst>
              </p:cNvPr>
              <p:cNvSpPr/>
              <p:nvPr/>
            </p:nvSpPr>
            <p:spPr>
              <a:xfrm>
                <a:off x="304800" y="3867150"/>
                <a:ext cx="4572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1EA077-E660-8979-F042-B00A68C0D3E6}"/>
                </a:ext>
              </a:extLst>
            </p:cNvPr>
            <p:cNvSpPr/>
            <p:nvPr/>
          </p:nvSpPr>
          <p:spPr>
            <a:xfrm>
              <a:off x="2438400" y="4171950"/>
              <a:ext cx="9144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B3E2F6-70C6-AFA0-10C1-75622FA57571}"/>
                </a:ext>
              </a:extLst>
            </p:cNvPr>
            <p:cNvSpPr/>
            <p:nvPr/>
          </p:nvSpPr>
          <p:spPr>
            <a:xfrm>
              <a:off x="6858000" y="4180555"/>
              <a:ext cx="9144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5737D3-E2C2-8277-5B45-EC88959F3054}"/>
                </a:ext>
              </a:extLst>
            </p:cNvPr>
            <p:cNvSpPr/>
            <p:nvPr/>
          </p:nvSpPr>
          <p:spPr>
            <a:xfrm>
              <a:off x="3352800" y="4171950"/>
              <a:ext cx="4572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551FFA-A15A-CB70-8D13-8196B24D5C66}"/>
                </a:ext>
              </a:extLst>
            </p:cNvPr>
            <p:cNvSpPr/>
            <p:nvPr/>
          </p:nvSpPr>
          <p:spPr>
            <a:xfrm>
              <a:off x="7761890" y="4164319"/>
              <a:ext cx="4572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7D12E1A-6891-3386-904F-C5DEAE3C0EBE}"/>
                </a:ext>
              </a:extLst>
            </p:cNvPr>
            <p:cNvGrpSpPr/>
            <p:nvPr/>
          </p:nvGrpSpPr>
          <p:grpSpPr>
            <a:xfrm>
              <a:off x="785610" y="4121649"/>
              <a:ext cx="797128" cy="431301"/>
              <a:chOff x="785610" y="4121649"/>
              <a:chExt cx="797128" cy="43130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825C1D-53AB-8503-B54D-5532754BB6DE}"/>
                  </a:ext>
                </a:extLst>
              </p:cNvPr>
              <p:cNvSpPr/>
              <p:nvPr/>
            </p:nvSpPr>
            <p:spPr>
              <a:xfrm>
                <a:off x="916172" y="4133445"/>
                <a:ext cx="531628" cy="41950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056901EE-8492-715E-9F55-4BCD12EFBCE2}"/>
                  </a:ext>
                </a:extLst>
              </p:cNvPr>
              <p:cNvSpPr/>
              <p:nvPr/>
            </p:nvSpPr>
            <p:spPr>
              <a:xfrm rot="20839309">
                <a:off x="1312863" y="4121649"/>
                <a:ext cx="269875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CA57DDE3-6B89-C504-313D-EC791DCB8DD3}"/>
                  </a:ext>
                </a:extLst>
              </p:cNvPr>
              <p:cNvSpPr/>
              <p:nvPr/>
            </p:nvSpPr>
            <p:spPr>
              <a:xfrm rot="809869">
                <a:off x="785610" y="4144663"/>
                <a:ext cx="269875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E95005-1246-DE37-197F-B3AA5B02D7BE}"/>
                </a:ext>
              </a:extLst>
            </p:cNvPr>
            <p:cNvGrpSpPr/>
            <p:nvPr/>
          </p:nvGrpSpPr>
          <p:grpSpPr>
            <a:xfrm>
              <a:off x="5210363" y="4121649"/>
              <a:ext cx="797128" cy="431301"/>
              <a:chOff x="785610" y="4121649"/>
              <a:chExt cx="797128" cy="43130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6EC34D6C-3C18-87E7-F302-63AF1575AD3D}"/>
                  </a:ext>
                </a:extLst>
              </p:cNvPr>
              <p:cNvSpPr/>
              <p:nvPr/>
            </p:nvSpPr>
            <p:spPr>
              <a:xfrm>
                <a:off x="916172" y="4133445"/>
                <a:ext cx="531628" cy="41950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59A7F204-B54D-892A-CB9B-79EA4BD980DC}"/>
                  </a:ext>
                </a:extLst>
              </p:cNvPr>
              <p:cNvSpPr/>
              <p:nvPr/>
            </p:nvSpPr>
            <p:spPr>
              <a:xfrm rot="20839309">
                <a:off x="1312863" y="4121649"/>
                <a:ext cx="269875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A310D6D4-EA8B-968F-C2AB-19FB29F41C00}"/>
                  </a:ext>
                </a:extLst>
              </p:cNvPr>
              <p:cNvSpPr/>
              <p:nvPr/>
            </p:nvSpPr>
            <p:spPr>
              <a:xfrm rot="809869">
                <a:off x="785610" y="4144663"/>
                <a:ext cx="269875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240560-DA42-2DD4-9DB7-F33D74138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05"/>
            <a:ext cx="914400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00" y="4156439"/>
            <a:ext cx="9160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rgbClr val="7030A0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>
                <a:solidFill>
                  <a:srgbClr val="993366"/>
                </a:solidFill>
                <a:latin typeface="Arial Black" panose="020B0A04020102020204" pitchFamily="34" charset="0"/>
              </a:rPr>
              <a:t>w.</a:t>
            </a:r>
            <a:r>
              <a:rPr lang="en-US" sz="5800" dirty="0">
                <a:solidFill>
                  <a:srgbClr val="525F27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>
                <a:solidFill>
                  <a:srgbClr val="7030A0"/>
                </a:solidFill>
                <a:latin typeface="Arial Black" panose="020B0A04020102020204" pitchFamily="34" charset="0"/>
              </a:rPr>
              <a:t>l</a:t>
            </a:r>
            <a:r>
              <a:rPr lang="en-US" sz="5800" dirty="0">
                <a:solidFill>
                  <a:srgbClr val="993366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>
                <a:solidFill>
                  <a:srgbClr val="9933FF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i</a:t>
            </a:r>
            <a:r>
              <a:rPr lang="en-US" sz="5800" dirty="0">
                <a:solidFill>
                  <a:srgbClr val="7030A0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>
                <a:solidFill>
                  <a:srgbClr val="525F27"/>
                </a:solidFill>
                <a:latin typeface="Arial Black" panose="020B0A04020102020204" pitchFamily="34" charset="0"/>
              </a:rPr>
              <a:t>g</a:t>
            </a:r>
            <a:r>
              <a:rPr lang="en-US" sz="5800" dirty="0">
                <a:solidFill>
                  <a:srgbClr val="993366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u</a:t>
            </a:r>
            <a:r>
              <a:rPr lang="en-US" sz="5800" dirty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r>
              <a:rPr lang="en-US" sz="5800" dirty="0">
                <a:solidFill>
                  <a:srgbClr val="7030A0"/>
                </a:solidFill>
                <a:latin typeface="Arial Black" panose="020B0A04020102020204" pitchFamily="34" charset="0"/>
              </a:rPr>
              <a:t>c.</a:t>
            </a:r>
            <a:r>
              <a:rPr lang="en-US" sz="5800" dirty="0">
                <a:solidFill>
                  <a:srgbClr val="525F27"/>
                </a:solidFill>
                <a:latin typeface="Arial Black" panose="020B0A04020102020204" pitchFamily="34" charset="0"/>
              </a:rPr>
              <a:t>o</a:t>
            </a:r>
            <a:r>
              <a:rPr lang="en-US" sz="5800" dirty="0">
                <a:solidFill>
                  <a:srgbClr val="993366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>
                <a:solidFill>
                  <a:srgbClr val="7030A0"/>
                </a:solidFill>
                <a:latin typeface="Arial Black" panose="020B0A04020102020204" pitchFamily="34" charset="0"/>
              </a:rPr>
              <a:t>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67" y="209550"/>
            <a:ext cx="5791200" cy="41353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86000" y="1809750"/>
            <a:ext cx="381000" cy="228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047750"/>
            <a:ext cx="381000" cy="22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4345" flipH="1">
            <a:off x="651239" y="-872678"/>
            <a:ext cx="3572485" cy="33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85723"/>
            <a:ext cx="8963025" cy="5057775"/>
          </a:xfrm>
          <a:prstGeom prst="rect">
            <a:avLst/>
          </a:prstGeom>
        </p:spPr>
      </p:pic>
      <p:sp>
        <p:nvSpPr>
          <p:cNvPr id="6" name="Google Shape;92;p1"/>
          <p:cNvSpPr txBox="1"/>
          <p:nvPr/>
        </p:nvSpPr>
        <p:spPr>
          <a:xfrm>
            <a:off x="76200" y="209550"/>
            <a:ext cx="9220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>
                <a:ln>
                  <a:solidFill>
                    <a:srgbClr val="336600"/>
                  </a:solidFill>
                </a:ln>
                <a:solidFill>
                  <a:srgbClr val="737C2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Hello Visitors!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075" y="1409838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Aft>
                <a:spcPts val="1200"/>
              </a:spcAft>
            </a:pPr>
            <a:r>
              <a:rPr lang="en-US" sz="4800" dirty="0">
                <a:solidFill>
                  <a:srgbClr val="80008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Help us to get to know</a:t>
            </a:r>
          </a:p>
          <a:p>
            <a:pPr lvl="0">
              <a:spcAft>
                <a:spcPts val="1200"/>
              </a:spcAft>
            </a:pPr>
            <a:r>
              <a:rPr lang="en-US" sz="4800" dirty="0">
                <a:solidFill>
                  <a:srgbClr val="80008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you by putting ALL</a:t>
            </a:r>
          </a:p>
          <a:p>
            <a:pPr lvl="0">
              <a:spcAft>
                <a:spcPts val="1200"/>
              </a:spcAft>
            </a:pPr>
            <a:r>
              <a:rPr lang="en-US" sz="4800" dirty="0">
                <a:solidFill>
                  <a:srgbClr val="80008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your contact info on</a:t>
            </a:r>
          </a:p>
          <a:p>
            <a:pPr lvl="0">
              <a:spcAft>
                <a:spcPts val="1200"/>
              </a:spcAft>
            </a:pPr>
            <a:r>
              <a:rPr lang="en-US" sz="4800" dirty="0">
                <a:solidFill>
                  <a:srgbClr val="80008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the attendance sheet.</a:t>
            </a:r>
          </a:p>
          <a:p>
            <a:endParaRPr lang="en-US" dirty="0">
              <a:solidFill>
                <a:srgbClr val="00218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2343150"/>
            <a:ext cx="2333625" cy="263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959212"/>
            <a:ext cx="762000" cy="119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85724"/>
            <a:ext cx="8991600" cy="4992549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796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5D055B"/>
              </a:clrFrom>
              <a:clrTo>
                <a:srgbClr val="5D055B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25" y="-1714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525466"/>
                </a:solidFill>
                <a:latin typeface="Franklin Gothic Heavy" panose="020B0903020102020204" pitchFamily="34" charset="0"/>
              </a:rPr>
              <a:t>SERVING TODAY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713">
            <a:off x="5854152" y="2176753"/>
            <a:ext cx="3296040" cy="28896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95" y="763570"/>
            <a:ext cx="1985118" cy="1424342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7" name="Group 6"/>
          <p:cNvGrpSpPr/>
          <p:nvPr/>
        </p:nvGrpSpPr>
        <p:grpSpPr>
          <a:xfrm>
            <a:off x="28575" y="681459"/>
            <a:ext cx="9086850" cy="4406965"/>
            <a:chOff x="28575" y="942795"/>
            <a:chExt cx="9086850" cy="4406965"/>
          </a:xfrm>
        </p:grpSpPr>
        <p:sp>
          <p:nvSpPr>
            <p:cNvPr id="14" name="TextBox 13"/>
            <p:cNvSpPr txBox="1"/>
            <p:nvPr/>
          </p:nvSpPr>
          <p:spPr>
            <a:xfrm>
              <a:off x="66675" y="1590854"/>
              <a:ext cx="9010650" cy="108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>
                  <a:solidFill>
                    <a:srgbClr val="7030A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Liturgist</a:t>
              </a:r>
              <a:r>
                <a:rPr lang="en-US" sz="3600" dirty="0">
                  <a:solidFill>
                    <a:srgbClr val="7030A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7030A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Linda Tubbs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775" y="2267128"/>
              <a:ext cx="6705600" cy="108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>
                  <a:solidFill>
                    <a:srgbClr val="1DA3A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Pianist</a:t>
              </a:r>
              <a:r>
                <a:rPr lang="en-US" sz="3600" dirty="0">
                  <a:solidFill>
                    <a:srgbClr val="1DA3A0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rgbClr val="1DA3A0"/>
                  </a:solidFill>
                  <a:latin typeface="Give It Your Heart" panose="02000603000000000000" pitchFamily="2" charset="0"/>
                  <a:cs typeface="Times New Roman" panose="02020603050405020304" pitchFamily="18" charset="0"/>
                </a:rPr>
                <a:t>Kathy Dawson</a:t>
              </a:r>
              <a:endParaRPr lang="en-US" sz="4800" b="1" dirty="0">
                <a:solidFill>
                  <a:srgbClr val="1DA3A0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675" y="3621573"/>
              <a:ext cx="9048750" cy="108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>
                  <a:solidFill>
                    <a:schemeClr val="accent3">
                      <a:lumMod val="75000"/>
                    </a:schemeClr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Kitchen</a:t>
              </a:r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>
                  <a:solidFill>
                    <a:schemeClr val="accent3">
                      <a:lumMod val="75000"/>
                    </a:schemeClr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Lori Stackhouse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725" y="942795"/>
              <a:ext cx="8991600" cy="108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Hosts</a:t>
              </a:r>
              <a:r>
                <a:rPr lang="en-US" sz="36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Christie &amp; Doug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75" y="2934201"/>
              <a:ext cx="7210425" cy="83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u="sng" dirty="0">
                  <a:solidFill>
                    <a:srgbClr val="006666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Communion</a:t>
              </a:r>
              <a:r>
                <a:rPr lang="en-US" sz="3600" dirty="0">
                  <a:solidFill>
                    <a:srgbClr val="006666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Dan &amp; Becky Esbaum</a:t>
              </a:r>
              <a:endParaRPr lang="en-US" sz="4800" b="1" dirty="0">
                <a:solidFill>
                  <a:srgbClr val="006666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4775" y="4263950"/>
              <a:ext cx="184731" cy="1085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4800" b="1" dirty="0">
                <a:solidFill>
                  <a:schemeClr val="accent3">
                    <a:lumMod val="5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5D65D-49C2-A326-CFB1-24A5A8F29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ano keyboard with musical notes&#10;&#10;Description automatically generated">
            <a:extLst>
              <a:ext uri="{FF2B5EF4-FFF2-40B4-BE49-F238E27FC236}">
                <a16:creationId xmlns:a16="http://schemas.microsoft.com/office/drawing/2014/main" id="{B8325190-B6BC-F92D-4A55-F1CBF5A927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0"/>
            <a:ext cx="9152626" cy="63817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3BBC92-3C4A-26C8-1D71-DBBD5C58717A}"/>
              </a:ext>
            </a:extLst>
          </p:cNvPr>
          <p:cNvSpPr txBox="1"/>
          <p:nvPr/>
        </p:nvSpPr>
        <p:spPr>
          <a:xfrm>
            <a:off x="33068" y="59759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</a:rPr>
              <a:t>Today’s </a:t>
            </a:r>
            <a:r>
              <a:rPr lang="en-US" sz="6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</a:rPr>
              <a:t>VIDEO PRELUDE:</a:t>
            </a:r>
            <a:endParaRPr lang="en-US" sz="6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1DADA-5335-D556-BAFB-84AC547B2579}"/>
              </a:ext>
            </a:extLst>
          </p:cNvPr>
          <p:cNvSpPr txBox="1"/>
          <p:nvPr/>
        </p:nvSpPr>
        <p:spPr>
          <a:xfrm>
            <a:off x="-21566" y="196215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3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75548A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doni MT Condensed" panose="02070606080606020203" pitchFamily="18" charset="0"/>
              </a:rPr>
              <a:t>“You Raise Me Up”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65A21-DF3A-97A3-30C9-08F16A2CBA87}"/>
              </a:ext>
            </a:extLst>
          </p:cNvPr>
          <p:cNvSpPr txBox="1"/>
          <p:nvPr/>
        </p:nvSpPr>
        <p:spPr>
          <a:xfrm>
            <a:off x="-17251" y="3943350"/>
            <a:ext cx="915262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75548A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</a:rPr>
              <a:t>performed by BYU Vocal Point</a:t>
            </a:r>
          </a:p>
        </p:txBody>
      </p:sp>
    </p:spTree>
    <p:extLst>
      <p:ext uri="{BB962C8B-B14F-4D97-AF65-F5344CB8AC3E}">
        <p14:creationId xmlns:p14="http://schemas.microsoft.com/office/powerpoint/2010/main" val="685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92120-244C-52B7-D2BA-66959F26A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26AC75A5-F4C3-013F-FC67-B9D26FA8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330"/>
            <a:ext cx="3657600" cy="224916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E647562-64AA-4866-0C1A-4B3CA084C73D}"/>
              </a:ext>
            </a:extLst>
          </p:cNvPr>
          <p:cNvGrpSpPr/>
          <p:nvPr/>
        </p:nvGrpSpPr>
        <p:grpSpPr>
          <a:xfrm>
            <a:off x="-122636" y="174453"/>
            <a:ext cx="4001058" cy="3458058"/>
            <a:chOff x="20987" y="-38721"/>
            <a:chExt cx="4001058" cy="3458058"/>
          </a:xfrm>
        </p:grpSpPr>
        <p:pic>
          <p:nvPicPr>
            <p:cNvPr id="4" name="Picture 3" descr="A yellow envelope with a red circle and a number&#10;&#10;Description automatically generated">
              <a:extLst>
                <a:ext uri="{FF2B5EF4-FFF2-40B4-BE49-F238E27FC236}">
                  <a16:creationId xmlns:a16="http://schemas.microsoft.com/office/drawing/2014/main" id="{5CAD1037-D4D2-B959-014B-9720A3DE1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7" y="-38721"/>
              <a:ext cx="4001058" cy="3458058"/>
            </a:xfrm>
            <a:prstGeom prst="rect">
              <a:avLst/>
            </a:prstGeom>
          </p:spPr>
        </p:pic>
        <p:pic>
          <p:nvPicPr>
            <p:cNvPr id="16" name="Picture 15" descr="A yellow surface with a blue border&#10;&#10;Description automatically generated">
              <a:extLst>
                <a:ext uri="{FF2B5EF4-FFF2-40B4-BE49-F238E27FC236}">
                  <a16:creationId xmlns:a16="http://schemas.microsoft.com/office/drawing/2014/main" id="{66CE8630-FC3C-6BCB-75C2-75598CCB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3490" y="861754"/>
              <a:ext cx="669005" cy="581106"/>
            </a:xfrm>
            <a:prstGeom prst="rect">
              <a:avLst/>
            </a:prstGeom>
          </p:spPr>
        </p:pic>
      </p:grpSp>
      <p:pic>
        <p:nvPicPr>
          <p:cNvPr id="7" name="Picture 6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BB2C417F-A613-0D69-8562-8C841A635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8" y="0"/>
            <a:ext cx="5731672" cy="51434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2285C1-3517-7442-5702-A34307D4F51D}"/>
              </a:ext>
            </a:extLst>
          </p:cNvPr>
          <p:cNvSpPr txBox="1"/>
          <p:nvPr/>
        </p:nvSpPr>
        <p:spPr>
          <a:xfrm>
            <a:off x="3561217" y="-1845"/>
            <a:ext cx="5636029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2024 Financial Statement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EUMC Financial Status Info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2025 Stewardship Info</a:t>
            </a:r>
          </a:p>
          <a:p>
            <a:pPr marL="342900" indent="-342900">
              <a:spcBef>
                <a:spcPts val="900"/>
              </a:spcBef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2025 Time &amp; Talent Survey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6C5B58-2EC8-56CF-177D-87F030457AB4}"/>
              </a:ext>
            </a:extLst>
          </p:cNvPr>
          <p:cNvSpPr txBox="1"/>
          <p:nvPr/>
        </p:nvSpPr>
        <p:spPr>
          <a:xfrm>
            <a:off x="343458" y="3240018"/>
            <a:ext cx="857194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Pick yours up TODAY</a:t>
            </a:r>
          </a:p>
          <a:p>
            <a:pPr algn="ctr"/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 the Gathering Area</a:t>
            </a:r>
          </a:p>
        </p:txBody>
      </p:sp>
      <p:pic>
        <p:nvPicPr>
          <p:cNvPr id="6" name="Picture 5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28196922-4537-3DB4-C820-F54EB5BF2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323" y="-223383"/>
            <a:ext cx="5072214" cy="1335665"/>
          </a:xfrm>
          <a:prstGeom prst="rect">
            <a:avLst/>
          </a:prstGeom>
        </p:spPr>
      </p:pic>
      <p:pic>
        <p:nvPicPr>
          <p:cNvPr id="3" name="Picture 2" descr="A logo with a cartoon mailbox&#10;&#10;Description automatically generated">
            <a:extLst>
              <a:ext uri="{FF2B5EF4-FFF2-40B4-BE49-F238E27FC236}">
                <a16:creationId xmlns:a16="http://schemas.microsoft.com/office/drawing/2014/main" id="{4CE71CCF-E56B-0855-7F7F-D58F135E3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630">
            <a:off x="322961" y="362251"/>
            <a:ext cx="1781181" cy="14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09550"/>
            <a:ext cx="8839200" cy="4724400"/>
          </a:xfrm>
          <a:prstGeom prst="rect">
            <a:avLst/>
          </a:prstGeom>
          <a:solidFill>
            <a:srgbClr val="D8EE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8642454">
            <a:off x="-545150" y="811523"/>
            <a:ext cx="1432865" cy="190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438650"/>
            <a:ext cx="733425" cy="48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5631"/>
            <a:ext cx="5416334" cy="3590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5" y="7908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dirty="0">
                <a:solidFill>
                  <a:srgbClr val="336600"/>
                </a:solidFill>
                <a:latin typeface="Honey Script" panose="02000506020000020003" pitchFamily="2" charset="0"/>
                <a:ea typeface="Give It Your Heart" panose="02000603000000000000" pitchFamily="2" charset="0"/>
              </a:rPr>
              <a:t>Question$ about your 2024 Pledge?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2575" y="1222712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Trish Reisener is happy to clarify </a:t>
            </a:r>
          </a:p>
          <a:p>
            <a:r>
              <a:rPr lang="en-US" sz="4400" dirty="0"/>
              <a:t>     for you.   She will be available    </a:t>
            </a:r>
          </a:p>
          <a:p>
            <a:r>
              <a:rPr lang="en-US" sz="4400" dirty="0"/>
              <a:t>    after worship or call the office</a:t>
            </a:r>
          </a:p>
          <a:p>
            <a:r>
              <a:rPr lang="en-US" sz="4400" dirty="0"/>
              <a:t>                            for  her  contact 	       </a:t>
            </a:r>
          </a:p>
          <a:p>
            <a:r>
              <a:rPr lang="en-US" sz="4400" dirty="0"/>
              <a:t>                                  information.</a:t>
            </a:r>
          </a:p>
        </p:txBody>
      </p:sp>
    </p:spTree>
    <p:extLst>
      <p:ext uri="{BB962C8B-B14F-4D97-AF65-F5344CB8AC3E}">
        <p14:creationId xmlns:p14="http://schemas.microsoft.com/office/powerpoint/2010/main" val="10588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25" y="209550"/>
            <a:ext cx="8753475" cy="4648200"/>
          </a:xfrm>
          <a:prstGeom prst="rect">
            <a:avLst/>
          </a:prstGeom>
          <a:solidFill>
            <a:srgbClr val="EDEDF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8E8"/>
              </a:clrFrom>
              <a:clrTo>
                <a:srgbClr val="F7F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25" y="1200150"/>
            <a:ext cx="4102569" cy="3529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5924" y="1200150"/>
            <a:ext cx="2505075" cy="120256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180975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is now available 	for sign-ups, 	     please!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950"/>
            <a:ext cx="8915400" cy="1298971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800080"/>
                </a:solidFill>
                <a:latin typeface="Ink Free" panose="03080402000500000000" pitchFamily="66" charset="0"/>
              </a:rPr>
              <a:t>2025 Flower Chart</a:t>
            </a:r>
          </a:p>
        </p:txBody>
      </p:sp>
    </p:spTree>
    <p:extLst>
      <p:ext uri="{BB962C8B-B14F-4D97-AF65-F5344CB8AC3E}">
        <p14:creationId xmlns:p14="http://schemas.microsoft.com/office/powerpoint/2010/main" val="37181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18"/>
            <a:ext cx="9144000" cy="5174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65854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dirty="0">
                <a:ln>
                  <a:solidFill>
                    <a:srgbClr val="FF65B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12” Valentine Cookies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464">
            <a:off x="6674806" y="2476910"/>
            <a:ext cx="2389145" cy="2281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16">
            <a:off x="6002564" y="276733"/>
            <a:ext cx="2187528" cy="2128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253" y="74295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Chocolate Chip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317810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Brownie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95650"/>
            <a:ext cx="8763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          Last Sunday to order</a:t>
            </a:r>
          </a:p>
          <a:p>
            <a:pPr algn="ctr"/>
            <a:r>
              <a:rPr lang="en-US" sz="4000" dirty="0"/>
              <a:t>Only $14 each</a:t>
            </a:r>
          </a:p>
          <a:p>
            <a:pPr algn="ctr"/>
            <a:r>
              <a:rPr lang="en-US" sz="4000" dirty="0"/>
              <a:t>Order Sheet on Table in GA</a:t>
            </a:r>
          </a:p>
        </p:txBody>
      </p:sp>
    </p:spTree>
    <p:extLst>
      <p:ext uri="{BB962C8B-B14F-4D97-AF65-F5344CB8AC3E}">
        <p14:creationId xmlns:p14="http://schemas.microsoft.com/office/powerpoint/2010/main" val="38834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17924"/>
            <a:ext cx="8305800" cy="457335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81000" y="172205"/>
            <a:ext cx="9220200" cy="2117691"/>
            <a:chOff x="-76200" y="342855"/>
            <a:chExt cx="9220200" cy="2117691"/>
          </a:xfrm>
        </p:grpSpPr>
        <p:sp>
          <p:nvSpPr>
            <p:cNvPr id="3" name="TextBox 2"/>
            <p:cNvSpPr txBox="1"/>
            <p:nvPr/>
          </p:nvSpPr>
          <p:spPr>
            <a:xfrm>
              <a:off x="0" y="1352550"/>
              <a:ext cx="9144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600" dirty="0">
                  <a:latin typeface="The Urban Way" panose="02000603000000000000" pitchFamily="2" charset="0"/>
                  <a:ea typeface="The Urban Way" panose="02000603000000000000" pitchFamily="2" charset="0"/>
                </a:rPr>
                <a:t>BIBLE  STUDY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76200" y="354661"/>
              <a:ext cx="9144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600" dirty="0">
                  <a:solidFill>
                    <a:schemeClr val="tx2">
                      <a:lumMod val="75000"/>
                    </a:schemeClr>
                  </a:solidFill>
                  <a:latin typeface="The Urban Way" panose="02000603000000000000" pitchFamily="2" charset="0"/>
                  <a:ea typeface="The Urban Way" panose="02000603000000000000" pitchFamily="2" charset="0"/>
                </a:rPr>
                <a:t>TUESDAY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342855"/>
              <a:ext cx="4572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atin typeface="Angelface" pitchFamily="50" charset="0"/>
                </a:rPr>
                <a:t>Join us for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77000" y="3790949"/>
            <a:ext cx="290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he Urban Way" panose="02000603000000000000" pitchFamily="2" charset="0"/>
                <a:ea typeface="The Urban Way" panose="02000603000000000000" pitchFamily="2" charset="0"/>
              </a:rPr>
              <a:t>10 </a:t>
            </a:r>
            <a:r>
              <a:rPr lang="en-US" sz="5400" dirty="0">
                <a:latin typeface="The Urban Way" panose="02000603000000000000" pitchFamily="2" charset="0"/>
                <a:ea typeface="The Urban Way" panose="02000603000000000000" pitchFamily="2" charset="0"/>
              </a:rPr>
              <a:t>am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12428</TotalTime>
  <Words>288</Words>
  <Application>Microsoft Office PowerPoint</Application>
  <PresentationFormat>On-screen Show (16:9)</PresentationFormat>
  <Paragraphs>70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Angelface</vt:lpstr>
      <vt:lpstr>AR CENA</vt:lpstr>
      <vt:lpstr>AR CHRISTY</vt:lpstr>
      <vt:lpstr>AR JULIAN</vt:lpstr>
      <vt:lpstr>Architects Daughter</vt:lpstr>
      <vt:lpstr>Arial</vt:lpstr>
      <vt:lpstr>Arial Black</vt:lpstr>
      <vt:lpstr>Bodoni MT Condensed</vt:lpstr>
      <vt:lpstr>Bradley Hand ITC</vt:lpstr>
      <vt:lpstr>Calibri</vt:lpstr>
      <vt:lpstr>Cooper Black</vt:lpstr>
      <vt:lpstr>DJB Yard Sale Marker</vt:lpstr>
      <vt:lpstr>Franklin Gothic Heavy</vt:lpstr>
      <vt:lpstr>Give It Your Heart</vt:lpstr>
      <vt:lpstr>Honey Script</vt:lpstr>
      <vt:lpstr>Ink Free</vt:lpstr>
      <vt:lpstr>KG True Colors</vt:lpstr>
      <vt:lpstr>LillyBelle</vt:lpstr>
      <vt:lpstr>Lowvetica</vt:lpstr>
      <vt:lpstr>Marker Felt</vt:lpstr>
      <vt:lpstr>Rockwell Extra Bold</vt:lpstr>
      <vt:lpstr>The Urban 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Flower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EUMC Admin</cp:lastModifiedBy>
  <cp:revision>1474</cp:revision>
  <dcterms:created xsi:type="dcterms:W3CDTF">2018-06-07T15:56:17Z</dcterms:created>
  <dcterms:modified xsi:type="dcterms:W3CDTF">2025-01-31T20:06:35Z</dcterms:modified>
</cp:coreProperties>
</file>