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5"/>
  </p:notesMasterIdLst>
  <p:sldIdLst>
    <p:sldId id="460" r:id="rId3"/>
    <p:sldId id="398" r:id="rId4"/>
    <p:sldId id="818" r:id="rId5"/>
    <p:sldId id="547" r:id="rId6"/>
    <p:sldId id="647" r:id="rId7"/>
    <p:sldId id="799" r:id="rId8"/>
    <p:sldId id="867" r:id="rId9"/>
    <p:sldId id="868" r:id="rId10"/>
    <p:sldId id="869" r:id="rId11"/>
    <p:sldId id="870" r:id="rId12"/>
    <p:sldId id="871" r:id="rId13"/>
    <p:sldId id="461" r:id="rId14"/>
    <p:sldId id="872" r:id="rId15"/>
    <p:sldId id="873" r:id="rId16"/>
    <p:sldId id="874" r:id="rId17"/>
    <p:sldId id="875" r:id="rId18"/>
    <p:sldId id="876" r:id="rId19"/>
    <p:sldId id="877" r:id="rId20"/>
    <p:sldId id="878" r:id="rId21"/>
    <p:sldId id="879" r:id="rId22"/>
    <p:sldId id="283" r:id="rId23"/>
    <p:sldId id="880" r:id="rId24"/>
    <p:sldId id="881" r:id="rId25"/>
    <p:sldId id="816" r:id="rId26"/>
    <p:sldId id="479" r:id="rId27"/>
    <p:sldId id="882" r:id="rId28"/>
    <p:sldId id="890" r:id="rId29"/>
    <p:sldId id="891" r:id="rId30"/>
    <p:sldId id="892" r:id="rId31"/>
    <p:sldId id="893" r:id="rId32"/>
    <p:sldId id="894" r:id="rId33"/>
    <p:sldId id="895" r:id="rId34"/>
    <p:sldId id="896" r:id="rId35"/>
    <p:sldId id="897" r:id="rId36"/>
    <p:sldId id="898" r:id="rId37"/>
    <p:sldId id="899" r:id="rId38"/>
    <p:sldId id="900" r:id="rId39"/>
    <p:sldId id="901" r:id="rId40"/>
    <p:sldId id="902" r:id="rId41"/>
    <p:sldId id="669" r:id="rId42"/>
    <p:sldId id="754" r:id="rId43"/>
    <p:sldId id="829" r:id="rId44"/>
    <p:sldId id="830" r:id="rId45"/>
    <p:sldId id="831" r:id="rId46"/>
    <p:sldId id="832" r:id="rId47"/>
    <p:sldId id="833" r:id="rId48"/>
    <p:sldId id="834" r:id="rId49"/>
    <p:sldId id="835" r:id="rId50"/>
    <p:sldId id="836" r:id="rId51"/>
    <p:sldId id="837" r:id="rId52"/>
    <p:sldId id="838" r:id="rId53"/>
    <p:sldId id="839" r:id="rId54"/>
    <p:sldId id="840" r:id="rId55"/>
    <p:sldId id="841" r:id="rId56"/>
    <p:sldId id="842" r:id="rId57"/>
    <p:sldId id="843" r:id="rId58"/>
    <p:sldId id="844" r:id="rId59"/>
    <p:sldId id="845" r:id="rId60"/>
    <p:sldId id="846" r:id="rId61"/>
    <p:sldId id="847" r:id="rId62"/>
    <p:sldId id="848" r:id="rId63"/>
    <p:sldId id="849" r:id="rId64"/>
    <p:sldId id="850" r:id="rId65"/>
    <p:sldId id="851" r:id="rId66"/>
    <p:sldId id="852" r:id="rId67"/>
    <p:sldId id="853" r:id="rId68"/>
    <p:sldId id="854" r:id="rId69"/>
    <p:sldId id="855" r:id="rId70"/>
    <p:sldId id="856" r:id="rId71"/>
    <p:sldId id="857" r:id="rId72"/>
    <p:sldId id="858" r:id="rId73"/>
    <p:sldId id="859" r:id="rId74"/>
    <p:sldId id="860" r:id="rId75"/>
    <p:sldId id="861" r:id="rId76"/>
    <p:sldId id="862" r:id="rId77"/>
    <p:sldId id="863" r:id="rId78"/>
    <p:sldId id="864" r:id="rId79"/>
    <p:sldId id="865" r:id="rId80"/>
    <p:sldId id="694" r:id="rId81"/>
    <p:sldId id="822" r:id="rId82"/>
    <p:sldId id="530" r:id="rId83"/>
    <p:sldId id="531" r:id="rId84"/>
    <p:sldId id="532" r:id="rId85"/>
    <p:sldId id="533" r:id="rId86"/>
    <p:sldId id="534" r:id="rId87"/>
    <p:sldId id="536" r:id="rId88"/>
    <p:sldId id="535" r:id="rId89"/>
    <p:sldId id="824" r:id="rId90"/>
    <p:sldId id="797" r:id="rId91"/>
    <p:sldId id="791" r:id="rId92"/>
    <p:sldId id="792" r:id="rId93"/>
    <p:sldId id="793" r:id="rId94"/>
    <p:sldId id="794" r:id="rId95"/>
    <p:sldId id="795" r:id="rId96"/>
    <p:sldId id="796" r:id="rId97"/>
    <p:sldId id="817" r:id="rId98"/>
    <p:sldId id="903" r:id="rId99"/>
    <p:sldId id="904" r:id="rId100"/>
    <p:sldId id="905" r:id="rId101"/>
    <p:sldId id="906" r:id="rId102"/>
    <p:sldId id="538" r:id="rId103"/>
    <p:sldId id="826" r:id="rId104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778B39"/>
    <a:srgbClr val="9BB44A"/>
    <a:srgbClr val="70AD47"/>
    <a:srgbClr val="B4C777"/>
    <a:srgbClr val="525F27"/>
    <a:srgbClr val="CCCCFF"/>
    <a:srgbClr val="DDDDFF"/>
    <a:srgbClr val="FFFFCC"/>
    <a:srgbClr val="FF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394" autoAdjust="0"/>
  </p:normalViewPr>
  <p:slideViewPr>
    <p:cSldViewPr>
      <p:cViewPr varScale="1">
        <p:scale>
          <a:sx n="48" d="100"/>
          <a:sy n="48" d="100"/>
        </p:scale>
        <p:origin x="48" y="6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16"/>
    </p:cViewPr>
  </p:sorterViewPr>
  <p:notesViewPr>
    <p:cSldViewPr>
      <p:cViewPr varScale="1">
        <p:scale>
          <a:sx n="84" d="100"/>
          <a:sy n="84" d="100"/>
        </p:scale>
        <p:origin x="-253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68A91-39AF-4C12-9EB7-12BF09FECD08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1D34-3B82-4B46-A3CB-605AC9662D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7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C1D34-3B82-4B46-A3CB-605AC9662D8E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7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24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3814-B2FF-0920-C873-27394C550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41EA8-5C8A-8599-8659-EEDF5F27D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DE439-FFBE-C10F-08BE-FA37716F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74B28-848B-6345-C412-F4D15072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0DC3E-7F66-0163-26D2-5EAE770D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86006-8A48-4A85-B89C-99A654D97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371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AFB1-D44D-7EF8-4310-6539B1FAA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35A58-C28C-1A11-1E0E-FA03A507D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63676-7548-4CF4-0A11-A8FB580B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FA2EA-B5AA-26C5-D568-CB59C6A1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40470-A0DA-BB0E-7598-EE42EB5B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F1300-C0C8-407E-9F2A-BB98010EB0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78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F1828-11D1-9D4C-FE48-F0C5F6EDD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54746-4E17-0870-290A-9D77EEF4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7454C-4F1B-1E35-1E79-6AD0D810A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CC81-DFB3-B78F-A2AB-6B89BC8D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4CC2E-A693-8028-92D4-D6247C8B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26875-0D8E-4F58-A010-13D155837B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907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3702-A740-AFC1-8F9C-6474003F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AEE63-323A-B496-2DC6-E53CBA535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7FCE5-BD10-08BA-C285-E0C57151D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18678-F992-B94A-B75C-905F60DA4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2A946-0F08-E7D6-3AC8-8CF78274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D0D4A-1F31-AAE2-B347-C6C4A685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6EE44-0A3A-4FAF-84B0-AE6C663ABB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62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1CF40-90B1-49CA-B7E5-5EDF37C4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F63CB-418B-7495-49E0-89E8107A5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0267F-A477-D6E2-C074-5DA4879D8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283E4-AD8E-71FC-85AD-35791C7AA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500F2C-7015-0B7B-9714-5FC57784C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ED1A0-4162-2D32-3C52-6B982ECDA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FD4075-D9DF-7F33-A991-B8EF4AA66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02CFF2-FF8D-9D2E-5FC3-D9A749EB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CF639-1A40-467D-86EB-065D1F332A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665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490FD-7523-038D-582A-4F7ADDA4A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D64B9-0BA9-2461-3594-A8E3E1E4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16BF7-C9CF-1E15-918B-AF862BD3A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C9D03-C561-BE9B-9142-11A0D7FB0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A0A68-3603-4192-9BCC-5147B940E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573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A0869-3B54-FC66-A3BB-41E304CF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9237E1-D43D-66BF-267F-B2BA9DDB3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5261B-B047-FCDC-20B7-DEA7BBB1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C93EC-8A0D-4B40-B043-FEA254D8BB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476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2271-CE78-59AE-271A-E75DC04F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9F87E-2815-AA35-912B-93FD5B20C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37E7A-79E8-016B-F9D2-48C14AE71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3F07A-79EE-A794-9420-802AF41F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637C5-33BC-75E3-A814-511350CA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97E92-EA54-CB1F-3842-BE99F1D8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9CBA5-0DD5-4228-B824-E22F470DBC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3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4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8973-0C44-27AB-7F3F-318E4F5A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B7127-883F-377A-09C2-B61CD130C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7ACA3-B9EA-1D93-7381-FA277A8C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27026-3DEB-F49B-D69C-41518E92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40344-F7E6-C222-2CB2-F5386294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653F6-68C5-822B-9148-93DBDA05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C4E4C-B4E4-4D8D-9B28-E8ED25234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823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DA45-595A-6D0F-79A9-779944E91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58B26-035C-C0BC-01E0-8AB9C7442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FBB36-C54D-BBEC-D070-CE326D8A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A89FF-D87C-9F0D-D7FF-79F8BF67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09DB9-3BF2-488F-C9D9-E35B482E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0A0AA-5A32-47B6-92FF-698966EAF7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32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76123-1A52-B30E-12C7-706F6ABEC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AB665D-0230-3351-2B02-60C8F0815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9D0F5-BD59-92CD-1ABA-66C30B0C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CDE93-5844-4B27-D571-E938A350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6C2A0-E640-EB6A-C51E-EEE39054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794A6-A032-4E0B-AE4D-3311E588D2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11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5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5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9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4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0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8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3958A-8065-4DB3-BDD7-51F3FDB9D72D}" type="datetimeFigureOut">
              <a:rPr lang="en-US" smtClean="0"/>
              <a:t>01/31/2025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61CD8EE-3392-9525-933A-506A230FC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7655ABE-430C-C783-80C2-73F70ECF2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CE564B2-CBA5-ABA9-7BE7-F7073A1E4E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A9AF40A-8CB5-9A6C-BAFD-6FD95A7FAF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D3290D-2949-AD24-F2C0-2D6A06490E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+mn-lt"/>
              </a:defRPr>
            </a:lvl1pPr>
          </a:lstStyle>
          <a:p>
            <a:fld id="{0C12A52E-367E-43BF-9CFC-F81571AC70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5257" y="163770"/>
            <a:ext cx="9239257" cy="4449485"/>
            <a:chOff x="-90492" y="1047393"/>
            <a:chExt cx="9239257" cy="4449485"/>
          </a:xfrm>
        </p:grpSpPr>
        <p:sp>
          <p:nvSpPr>
            <p:cNvPr id="4" name="TextBox 3"/>
            <p:cNvSpPr txBox="1"/>
            <p:nvPr/>
          </p:nvSpPr>
          <p:spPr>
            <a:xfrm>
              <a:off x="4765" y="1047393"/>
              <a:ext cx="914400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0" b="1" dirty="0">
                  <a:ea typeface="LillyBelle" pitchFamily="2" charset="-128"/>
                  <a:cs typeface="LillyBelle" pitchFamily="2" charset="-128"/>
                </a:rPr>
                <a:t>Welcome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90492" y="2921973"/>
              <a:ext cx="91344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i="1" dirty="0"/>
                <a:t>and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4290" y="3988773"/>
              <a:ext cx="915352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200" b="1" dirty="0">
                  <a:ea typeface="LillyBelle" pitchFamily="2" charset="-128"/>
                  <a:cs typeface="LillyBelle" pitchFamily="2" charset="-128"/>
                </a:rPr>
                <a:t>Announcements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280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B70D-46CA-D74C-EED3-B0936542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CB543-BA24-1718-FA41-344729A484B6}"/>
              </a:ext>
            </a:extLst>
          </p:cNvPr>
          <p:cNvSpPr txBox="1"/>
          <p:nvPr/>
        </p:nvSpPr>
        <p:spPr>
          <a:xfrm>
            <a:off x="161925" y="514350"/>
            <a:ext cx="882015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66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L:  … love redeems us to be bearers of love and freedom in this world.</a:t>
            </a: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		</a:t>
            </a:r>
            <a:endParaRPr lang="en-US" sz="5400" b="1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710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9DCCA77-9078-FB42-92B1-B1062627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8" b="13146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811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820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ea typeface="LillyBelle" pitchFamily="2" charset="-128"/>
                <a:cs typeface="LillyBelle" pitchFamily="2" charset="-128"/>
              </a:rPr>
              <a:t>Dismissal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05621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/>
              <a:t>with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10178"/>
            <a:ext cx="9143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ea typeface="LillyBelle" pitchFamily="2" charset="-128"/>
                <a:cs typeface="LillyBelle" pitchFamily="2" charset="-128"/>
              </a:rPr>
              <a:t>Blessing</a:t>
            </a:r>
          </a:p>
        </p:txBody>
      </p:sp>
    </p:spTree>
    <p:extLst>
      <p:ext uri="{BB962C8B-B14F-4D97-AF65-F5344CB8AC3E}">
        <p14:creationId xmlns:p14="http://schemas.microsoft.com/office/powerpoint/2010/main" val="10942509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8575" y="819150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ea typeface="LillyBelle" pitchFamily="2" charset="-128"/>
                <a:cs typeface="LillyBelle" pitchFamily="2" charset="-128"/>
              </a:rPr>
              <a:t>Postlude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440055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Architects Daughter" panose="02000505000000020004" pitchFamily="2" charset="0"/>
              </a:rPr>
              <a:t>Kathy Dawson, pianist</a:t>
            </a:r>
          </a:p>
        </p:txBody>
      </p:sp>
    </p:spTree>
    <p:extLst>
      <p:ext uri="{BB962C8B-B14F-4D97-AF65-F5344CB8AC3E}">
        <p14:creationId xmlns:p14="http://schemas.microsoft.com/office/powerpoint/2010/main" val="208313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C898C-B075-087A-9CE5-2D7761F16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84392-B6C0-D8CD-A750-89F9D3A608A6}"/>
              </a:ext>
            </a:extLst>
          </p:cNvPr>
          <p:cNvSpPr txBox="1"/>
          <p:nvPr/>
        </p:nvSpPr>
        <p:spPr>
          <a:xfrm>
            <a:off x="133350" y="666750"/>
            <a:ext cx="88201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6600" dirty="0">
                <a:solidFill>
                  <a:srgbClr val="7030A0"/>
                </a:solidFill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cs typeface="Times New Roman" panose="02020603050405020304" pitchFamily="18" charset="0"/>
              </a:rPr>
              <a:t>People:  We gather to worship, as is our custom.</a:t>
            </a:r>
          </a:p>
        </p:txBody>
      </p:sp>
    </p:spTree>
    <p:extLst>
      <p:ext uri="{BB962C8B-B14F-4D97-AF65-F5344CB8AC3E}">
        <p14:creationId xmlns:p14="http://schemas.microsoft.com/office/powerpoint/2010/main" val="2173032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1450" y="133350"/>
            <a:ext cx="63055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/>
              <a:t>Hymn #558 v. 1,2,4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" y="1581150"/>
            <a:ext cx="90963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a typeface="LillyBelle" pitchFamily="2" charset="-128"/>
                <a:cs typeface="LillyBelle" pitchFamily="2" charset="-128"/>
              </a:rPr>
              <a:t>“We Are The Church”</a:t>
            </a:r>
          </a:p>
        </p:txBody>
      </p:sp>
    </p:spTree>
    <p:extLst>
      <p:ext uri="{BB962C8B-B14F-4D97-AF65-F5344CB8AC3E}">
        <p14:creationId xmlns:p14="http://schemas.microsoft.com/office/powerpoint/2010/main" val="38659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ouple of hands&#10;&#10;Description automatically generated">
            <a:extLst>
              <a:ext uri="{FF2B5EF4-FFF2-40B4-BE49-F238E27FC236}">
                <a16:creationId xmlns:a16="http://schemas.microsoft.com/office/drawing/2014/main" id="{FAD0B72D-8176-7A79-90C7-06A71435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13" b="740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1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hand holding a person's hand&#10;&#10;Description automatically generated">
            <a:extLst>
              <a:ext uri="{FF2B5EF4-FFF2-40B4-BE49-F238E27FC236}">
                <a16:creationId xmlns:a16="http://schemas.microsoft.com/office/drawing/2014/main" id="{DF440E51-7719-BB34-D0CC-CB12C065B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93" b="1502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1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6BDCC-8913-CE75-C809-B4A601F54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03" b="1411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07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17672-F02E-6C3F-ABD1-93E35F3DE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B8365D-1588-68BA-89B8-A003B10A5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ouple of hands&#10;&#10;Description automatically generated">
            <a:extLst>
              <a:ext uri="{FF2B5EF4-FFF2-40B4-BE49-F238E27FC236}">
                <a16:creationId xmlns:a16="http://schemas.microsoft.com/office/drawing/2014/main" id="{ECC0857D-F7D2-A04B-23E2-BBF5C3C9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13" b="740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21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1540C1-B684-1E12-5879-BA664976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07377A-F0FE-4229-DFE1-5A0280DA7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hand holding a person's hand&#10;&#10;Description automatically generated">
            <a:extLst>
              <a:ext uri="{FF2B5EF4-FFF2-40B4-BE49-F238E27FC236}">
                <a16:creationId xmlns:a16="http://schemas.microsoft.com/office/drawing/2014/main" id="{C8A149E2-B729-624B-828F-EA3F4E73A2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93" b="1502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52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hands holding each other&#10;&#10;Description automatically generated">
            <a:extLst>
              <a:ext uri="{FF2B5EF4-FFF2-40B4-BE49-F238E27FC236}">
                <a16:creationId xmlns:a16="http://schemas.microsoft.com/office/drawing/2014/main" id="{C4974D4E-CC21-587A-88D2-BEC0040DF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72" b="14142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7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26DA7-A448-893A-2B45-AB29BD644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92A196-4DBC-F203-9973-783BA4316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ouple of hands&#10;&#10;Description automatically generated">
            <a:extLst>
              <a:ext uri="{FF2B5EF4-FFF2-40B4-BE49-F238E27FC236}">
                <a16:creationId xmlns:a16="http://schemas.microsoft.com/office/drawing/2014/main" id="{88DF1292-2958-02DF-4E43-8EBE4F27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13" b="740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0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38100" y="251014"/>
            <a:ext cx="91821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0" b="1" dirty="0">
                <a:ea typeface="LillyBelle" pitchFamily="2" charset="-128"/>
                <a:cs typeface="LillyBelle" pitchFamily="2" charset="-128"/>
              </a:rPr>
              <a:t>Piano</a:t>
            </a:r>
          </a:p>
          <a:p>
            <a:pPr algn="ctr"/>
            <a:r>
              <a:rPr lang="en-US" sz="12500" b="1" dirty="0">
                <a:ea typeface="LillyBelle" pitchFamily="2" charset="-128"/>
                <a:cs typeface="LillyBelle" pitchFamily="2" charset="-128"/>
              </a:rPr>
              <a:t>Prelude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440055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Architects Daughter" panose="02000505000000020004" pitchFamily="2" charset="0"/>
              </a:rPr>
              <a:t>Kathy Dawson, pianist</a:t>
            </a:r>
          </a:p>
        </p:txBody>
      </p:sp>
    </p:spTree>
    <p:extLst>
      <p:ext uri="{BB962C8B-B14F-4D97-AF65-F5344CB8AC3E}">
        <p14:creationId xmlns:p14="http://schemas.microsoft.com/office/powerpoint/2010/main" val="3732709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hand holding a person's hand&#10;&#10;Description automatically generated">
            <a:extLst>
              <a:ext uri="{FF2B5EF4-FFF2-40B4-BE49-F238E27FC236}">
                <a16:creationId xmlns:a16="http://schemas.microsoft.com/office/drawing/2014/main" id="{932E0410-F416-6FD4-0EAF-802FEDF0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93" b="1502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2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>
            <a:extLst>
              <a:ext uri="{FF2B5EF4-FFF2-40B4-BE49-F238E27FC236}">
                <a16:creationId xmlns:a16="http://schemas.microsoft.com/office/drawing/2014/main" id="{1944852A-64A1-8BD9-7A54-B1887059C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536972"/>
            <a:ext cx="9144000" cy="4131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4. And when the</a:t>
            </a:r>
            <a:b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people gather,</a:t>
            </a:r>
            <a:b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there’s singing</a:t>
            </a:r>
            <a:b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and there’s praying,</a:t>
            </a:r>
            <a:b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there’s laughing and</a:t>
            </a:r>
            <a:b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there’s crying sometimes,</a:t>
            </a:r>
            <a:b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75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all of it saying: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F1DF34DD-94AC-F755-765C-5B03B7CA20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-1714500"/>
            <a:ext cx="5829300" cy="857250"/>
          </a:xfrm>
        </p:spPr>
        <p:txBody>
          <a:bodyPr/>
          <a:lstStyle/>
          <a:p>
            <a:r>
              <a:rPr lang="en-US" altLang="en-US"/>
              <a:t>We Are the Church </a:t>
            </a:r>
            <a:br>
              <a:rPr lang="en-US" altLang="en-US"/>
            </a:br>
            <a:r>
              <a:rPr lang="en-US" altLang="en-US"/>
              <a:t>(Verse 4)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0EA7E7-2F1A-DAEC-0704-4AE47D7B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0CC2AD-8B42-B15A-B6A7-06679536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ouple of hands&#10;&#10;Description automatically generated">
            <a:extLst>
              <a:ext uri="{FF2B5EF4-FFF2-40B4-BE49-F238E27FC236}">
                <a16:creationId xmlns:a16="http://schemas.microsoft.com/office/drawing/2014/main" id="{96611FFD-6F9F-937B-EAA6-9CCB55349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13" b="740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93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7C55B-7093-600C-D1E5-731A3F8CD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7B64A7-D976-A819-052B-1E22210F1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hand holding a person's hand&#10;&#10;Description automatically generated">
            <a:extLst>
              <a:ext uri="{FF2B5EF4-FFF2-40B4-BE49-F238E27FC236}">
                <a16:creationId xmlns:a16="http://schemas.microsoft.com/office/drawing/2014/main" id="{4C660E85-E475-9F38-F883-9695566B0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93" b="15021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2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47625"/>
            <a:ext cx="9067800" cy="508635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 rot="19963246">
            <a:off x="7619998" y="3765246"/>
            <a:ext cx="352425" cy="304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211455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CHILDREN’S MOMENT</a:t>
            </a:r>
          </a:p>
          <a:p>
            <a:pPr algn="ctr"/>
            <a:r>
              <a:rPr lang="en-US" sz="4800" dirty="0"/>
              <a:t>with Pastor Jim</a:t>
            </a:r>
          </a:p>
        </p:txBody>
      </p:sp>
    </p:spTree>
    <p:extLst>
      <p:ext uri="{BB962C8B-B14F-4D97-AF65-F5344CB8AC3E}">
        <p14:creationId xmlns:p14="http://schemas.microsoft.com/office/powerpoint/2010/main" val="2858684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753600" y="1809750"/>
            <a:ext cx="24384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" y="6864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ea typeface="LillyBelle" pitchFamily="2" charset="-128"/>
                <a:cs typeface="LillyBelle" pitchFamily="2" charset="-128"/>
              </a:rPr>
              <a:t>Opening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0900" y="1896666"/>
            <a:ext cx="5715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ea typeface="LillyBelle" pitchFamily="2" charset="-128"/>
                <a:cs typeface="LillyBelle" pitchFamily="2" charset="-128"/>
              </a:rPr>
              <a:t>Prayer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862"/>
            <a:ext cx="3276600" cy="33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55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red and white sign&#10;&#10;Description automatically generated">
            <a:extLst>
              <a:ext uri="{FF2B5EF4-FFF2-40B4-BE49-F238E27FC236}">
                <a16:creationId xmlns:a16="http://schemas.microsoft.com/office/drawing/2014/main" id="{9195A76F-41DB-26C6-3F4B-4D1EC008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4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white card&#10;&#10;Description automatically generated">
            <a:extLst>
              <a:ext uri="{FF2B5EF4-FFF2-40B4-BE49-F238E27FC236}">
                <a16:creationId xmlns:a16="http://schemas.microsoft.com/office/drawing/2014/main" id="{ED2B5C44-6E09-3149-30B1-333B8FBE0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82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white card&#10;&#10;Description automatically generated">
            <a:extLst>
              <a:ext uri="{FF2B5EF4-FFF2-40B4-BE49-F238E27FC236}">
                <a16:creationId xmlns:a16="http://schemas.microsoft.com/office/drawing/2014/main" id="{335DAF7E-FF62-4991-9033-857BB911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40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message&#10;&#10;Description automatically generated">
            <a:extLst>
              <a:ext uri="{FF2B5EF4-FFF2-40B4-BE49-F238E27FC236}">
                <a16:creationId xmlns:a16="http://schemas.microsoft.com/office/drawing/2014/main" id="{F485B85C-695E-715D-7B55-F103B23AFD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62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5304" y="1123950"/>
            <a:ext cx="61688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ea typeface="LillyBelle" pitchFamily="2" charset="-128"/>
                <a:cs typeface="LillyBelle" pitchFamily="2" charset="-128"/>
              </a:rPr>
              <a:t>Call to</a:t>
            </a:r>
          </a:p>
          <a:p>
            <a:pPr algn="ctr"/>
            <a:r>
              <a:rPr lang="en-US" sz="11500" b="1" dirty="0">
                <a:ea typeface="LillyBelle" pitchFamily="2" charset="-128"/>
                <a:cs typeface="LillyBelle" pitchFamily="2" charset="-128"/>
              </a:rPr>
              <a:t>Worship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688" y="304799"/>
            <a:ext cx="4638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(responsive)</a:t>
            </a:r>
          </a:p>
        </p:txBody>
      </p:sp>
    </p:spTree>
    <p:extLst>
      <p:ext uri="{BB962C8B-B14F-4D97-AF65-F5344CB8AC3E}">
        <p14:creationId xmlns:p14="http://schemas.microsoft.com/office/powerpoint/2010/main" val="2140677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message&#10;&#10;Description automatically generated">
            <a:extLst>
              <a:ext uri="{FF2B5EF4-FFF2-40B4-BE49-F238E27FC236}">
                <a16:creationId xmlns:a16="http://schemas.microsoft.com/office/drawing/2014/main" id="{0921F7FE-9C58-2343-1EE3-CFE1779854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64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5C157A-B4C1-84CA-E19B-72A6A445E7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6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EBFAC-6B1B-A2C9-11BE-EAEBA297ED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47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AFD0D-0A67-00A3-181D-26009EFF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19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CE305-AEC5-51EE-466D-084616C3B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8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1495A-5A24-1C04-84B5-9C5B8B40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24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C6068-257B-B282-C19F-2432445E44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07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message&#10;&#10;Description automatically generated">
            <a:extLst>
              <a:ext uri="{FF2B5EF4-FFF2-40B4-BE49-F238E27FC236}">
                <a16:creationId xmlns:a16="http://schemas.microsoft.com/office/drawing/2014/main" id="{4F66FD47-6BBC-A9B3-DFFE-44B6A437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75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background with purple text&#10;&#10;Description automatically generated">
            <a:extLst>
              <a:ext uri="{FF2B5EF4-FFF2-40B4-BE49-F238E27FC236}">
                <a16:creationId xmlns:a16="http://schemas.microsoft.com/office/drawing/2014/main" id="{7DA44680-AEB8-0DBF-9B7B-6FD8AE2C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9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message&#10;&#10;Description automatically generated">
            <a:extLst>
              <a:ext uri="{FF2B5EF4-FFF2-40B4-BE49-F238E27FC236}">
                <a16:creationId xmlns:a16="http://schemas.microsoft.com/office/drawing/2014/main" id="{61D2A303-4D60-F4AF-EE3E-C4EA40EC6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60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975" y="819150"/>
            <a:ext cx="88201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66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L:  Children of God, we gather to worship, sing, and proclaim with joy the good works God is doing in our midst.</a:t>
            </a:r>
          </a:p>
        </p:txBody>
      </p:sp>
    </p:spTree>
    <p:extLst>
      <p:ext uri="{BB962C8B-B14F-4D97-AF65-F5344CB8AC3E}">
        <p14:creationId xmlns:p14="http://schemas.microsoft.com/office/powerpoint/2010/main" val="269161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937" y="771257"/>
            <a:ext cx="8629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L: This is the word of God</a:t>
            </a:r>
          </a:p>
          <a:p>
            <a:r>
              <a:rPr lang="en-US" sz="6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for the people of God.</a:t>
            </a:r>
          </a:p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P: 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be to God.</a:t>
            </a:r>
          </a:p>
        </p:txBody>
      </p:sp>
    </p:spTree>
    <p:extLst>
      <p:ext uri="{BB962C8B-B14F-4D97-AF65-F5344CB8AC3E}">
        <p14:creationId xmlns:p14="http://schemas.microsoft.com/office/powerpoint/2010/main" val="2593166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-57602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50000"/>
                  </a:schemeClr>
                </a:solidFill>
              </a:rPr>
              <a:t>#4 in Pastor’s New Year’s Series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40995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0" b="1" dirty="0">
              <a:ea typeface="LillyBelle" pitchFamily="2" charset="-128"/>
              <a:cs typeface="LillyBelle" pitchFamily="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730" y="1977914"/>
            <a:ext cx="81626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ea typeface="LillyBelle" pitchFamily="2" charset="-128"/>
                <a:cs typeface="LillyBelle" pitchFamily="2" charset="-128"/>
              </a:rPr>
              <a:t>Supporting the Mission of the Church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94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375" y="1809750"/>
            <a:ext cx="7486650" cy="3470822"/>
            <a:chOff x="714375" y="1809750"/>
            <a:chExt cx="7486650" cy="34708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75" y="1809750"/>
              <a:ext cx="7486650" cy="3470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97790">
              <a:off x="4339714" y="3146800"/>
              <a:ext cx="1070748" cy="642558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676" y="3531999"/>
              <a:ext cx="659202" cy="43801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46">
              <a:off x="2993005" y="3291298"/>
              <a:ext cx="659202" cy="43801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3438594"/>
              <a:ext cx="788769" cy="531417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021" y="3634253"/>
              <a:ext cx="636369" cy="595313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-9525" y="28575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chitects Daughter" panose="02000505000000020004" pitchFamily="2" charset="0"/>
                <a:ea typeface="LillyBelle" pitchFamily="2" charset="-128"/>
                <a:cs typeface="LillyBelle" pitchFamily="2" charset="-128"/>
              </a:rPr>
              <a:t>The Sacrament of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699" y="971550"/>
            <a:ext cx="91535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Holy Communion</a:t>
            </a:r>
          </a:p>
        </p:txBody>
      </p:sp>
    </p:spTree>
    <p:extLst>
      <p:ext uri="{BB962C8B-B14F-4D97-AF65-F5344CB8AC3E}">
        <p14:creationId xmlns:p14="http://schemas.microsoft.com/office/powerpoint/2010/main" val="16989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831101"/>
            <a:ext cx="8991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Prayer of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" y="2651343"/>
            <a:ext cx="9105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Confession</a:t>
            </a:r>
          </a:p>
        </p:txBody>
      </p:sp>
    </p:spTree>
    <p:extLst>
      <p:ext uri="{BB962C8B-B14F-4D97-AF65-F5344CB8AC3E}">
        <p14:creationId xmlns:p14="http://schemas.microsoft.com/office/powerpoint/2010/main" val="2363557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0"/>
            <a:ext cx="8763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All: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Merciful God,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confess that we have not loved you 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our whole heart.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2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failed to be 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obedient church.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not done your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will, we have broken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 law . . .</a:t>
            </a:r>
          </a:p>
        </p:txBody>
      </p:sp>
    </p:spTree>
    <p:extLst>
      <p:ext uri="{BB962C8B-B14F-4D97-AF65-F5344CB8AC3E}">
        <p14:creationId xmlns:p14="http://schemas.microsoft.com/office/powerpoint/2010/main" val="2299360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.we have rebelled against your love, we have not loved our neighbors . . .</a:t>
            </a:r>
          </a:p>
        </p:txBody>
      </p:sp>
    </p:spTree>
    <p:extLst>
      <p:ext uri="{BB962C8B-B14F-4D97-AF65-F5344CB8AC3E}">
        <p14:creationId xmlns:p14="http://schemas.microsoft.com/office/powerpoint/2010/main" val="1347819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285750"/>
            <a:ext cx="87630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and we have not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heard the cry of 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needy.</a:t>
            </a:r>
          </a:p>
          <a:p>
            <a:pPr algn="ctr">
              <a:spcBef>
                <a:spcPts val="1800"/>
              </a:spcBef>
            </a:pP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Forgive us, we pray.</a:t>
            </a:r>
          </a:p>
        </p:txBody>
      </p:sp>
    </p:spTree>
    <p:extLst>
      <p:ext uri="{BB962C8B-B14F-4D97-AF65-F5344CB8AC3E}">
        <p14:creationId xmlns:p14="http://schemas.microsoft.com/office/powerpoint/2010/main" val="1252451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us for 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joyful obedience,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 Jesus Christ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our Lord. 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2295978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1428750"/>
            <a:ext cx="899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Pardon</a:t>
            </a:r>
          </a:p>
        </p:txBody>
      </p:sp>
    </p:spTree>
    <p:extLst>
      <p:ext uri="{BB962C8B-B14F-4D97-AF65-F5344CB8AC3E}">
        <p14:creationId xmlns:p14="http://schemas.microsoft.com/office/powerpoint/2010/main" val="395565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350" y="666750"/>
            <a:ext cx="88201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6600" dirty="0">
                <a:solidFill>
                  <a:srgbClr val="7030A0"/>
                </a:solidFill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cs typeface="Times New Roman" panose="02020603050405020304" pitchFamily="18" charset="0"/>
              </a:rPr>
              <a:t>People:  We gather to worship, as is our custom.</a:t>
            </a:r>
          </a:p>
        </p:txBody>
      </p:sp>
    </p:spTree>
    <p:extLst>
      <p:ext uri="{BB962C8B-B14F-4D97-AF65-F5344CB8AC3E}">
        <p14:creationId xmlns:p14="http://schemas.microsoft.com/office/powerpoint/2010/main" val="2388230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5400" b="1" dirty="0">
                <a:solidFill>
                  <a:srgbClr val="708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Pastor: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 the good news: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 died for us while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 were yet sinners;</a:t>
            </a:r>
          </a:p>
        </p:txBody>
      </p:sp>
    </p:spTree>
    <p:extLst>
      <p:ext uri="{BB962C8B-B14F-4D97-AF65-F5344CB8AC3E}">
        <p14:creationId xmlns:p14="http://schemas.microsoft.com/office/powerpoint/2010/main" val="3670806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0"/>
            <a:ext cx="8763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proves God’s love</a:t>
            </a:r>
          </a:p>
          <a:p>
            <a:pPr algn="ctr"/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toward us.</a:t>
            </a:r>
          </a:p>
          <a:p>
            <a:pPr algn="ctr"/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</a:t>
            </a:r>
          </a:p>
          <a:p>
            <a:pPr algn="ctr"/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Christ, </a:t>
            </a:r>
          </a:p>
          <a:p>
            <a:pPr algn="ctr"/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forgiven!</a:t>
            </a:r>
          </a:p>
        </p:txBody>
      </p:sp>
    </p:spTree>
    <p:extLst>
      <p:ext uri="{BB962C8B-B14F-4D97-AF65-F5344CB8AC3E}">
        <p14:creationId xmlns:p14="http://schemas.microsoft.com/office/powerpoint/2010/main" val="1055577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285750"/>
            <a:ext cx="8763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5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</a:t>
            </a:r>
          </a:p>
          <a:p>
            <a:pPr algn="ctr">
              <a:spcAft>
                <a:spcPts val="600"/>
              </a:spcAft>
            </a:pPr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</a:t>
            </a:r>
          </a:p>
          <a:p>
            <a:pPr algn="ctr">
              <a:spcAft>
                <a:spcPts val="600"/>
              </a:spcAft>
            </a:pPr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Christ, </a:t>
            </a:r>
          </a:p>
          <a:p>
            <a:pPr algn="ctr"/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forgiven!</a:t>
            </a:r>
          </a:p>
        </p:txBody>
      </p:sp>
    </p:spTree>
    <p:extLst>
      <p:ext uri="{BB962C8B-B14F-4D97-AF65-F5344CB8AC3E}">
        <p14:creationId xmlns:p14="http://schemas.microsoft.com/office/powerpoint/2010/main" val="42324446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200150"/>
            <a:ext cx="8763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Glory to God.</a:t>
            </a:r>
          </a:p>
          <a:p>
            <a:pPr algn="ctr"/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4893855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831101"/>
            <a:ext cx="8991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The Great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" y="2651343"/>
            <a:ext cx="9105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412277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257175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5" y="1012"/>
            <a:ext cx="8763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Pastor: </a:t>
            </a:r>
          </a:p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 Lord be with you.</a:t>
            </a:r>
          </a:p>
          <a:p>
            <a:r>
              <a:rPr lang="en-US" sz="5400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</a:t>
            </a:r>
          </a:p>
          <a:p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And also with you.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14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2495550"/>
            <a:ext cx="9144000" cy="5076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" y="133350"/>
            <a:ext cx="91249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Pastor: </a:t>
            </a:r>
          </a:p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Lift up your hearts.</a:t>
            </a:r>
          </a:p>
          <a:p>
            <a:r>
              <a:rPr lang="en-US" sz="5400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lift them up 	to the Lord.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45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080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" y="104775"/>
            <a:ext cx="9296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Pastor : Let us give thanks 	to the Lord our God.</a:t>
            </a:r>
          </a:p>
          <a:p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</a:t>
            </a:r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right to give 	our thanks &amp; praise.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8763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" y="133350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Pastor: </a:t>
            </a:r>
            <a:r>
              <a:rPr lang="en-US" sz="60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right, &amp; a good &amp; joyful thing, always and everywhere to give thanks to you, Father Almighty, creator of heaven and earth.</a:t>
            </a:r>
          </a:p>
        </p:txBody>
      </p:sp>
    </p:spTree>
    <p:extLst>
      <p:ext uri="{BB962C8B-B14F-4D97-AF65-F5344CB8AC3E}">
        <p14:creationId xmlns:p14="http://schemas.microsoft.com/office/powerpoint/2010/main" val="37809868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133350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so with your people on earth and all the company of heaven, we praise your name and join the unending hymn:</a:t>
            </a:r>
          </a:p>
        </p:txBody>
      </p:sp>
    </p:spTree>
    <p:extLst>
      <p:ext uri="{BB962C8B-B14F-4D97-AF65-F5344CB8AC3E}">
        <p14:creationId xmlns:p14="http://schemas.microsoft.com/office/powerpoint/2010/main" val="396582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25" y="514350"/>
            <a:ext cx="882015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66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L:  We also gather today to pray for our families, our community, and our world. To name the challenges that press in around us, …</a:t>
            </a:r>
          </a:p>
          <a:p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		</a:t>
            </a:r>
            <a:endParaRPr lang="en-US" sz="5400" b="1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61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01925"/>
            <a:ext cx="883920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6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</a:t>
            </a:r>
          </a:p>
          <a:p>
            <a:pPr algn="ctr">
              <a:spcAft>
                <a:spcPts val="2400"/>
              </a:spcAft>
            </a:pPr>
            <a:r>
              <a:rPr lang="en-US" sz="6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Holy, holy, holy Lord, </a:t>
            </a:r>
          </a:p>
          <a:p>
            <a:pPr algn="ctr"/>
            <a:r>
              <a:rPr lang="en-US" sz="6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of power &amp; might,  </a:t>
            </a:r>
          </a:p>
        </p:txBody>
      </p:sp>
    </p:spTree>
    <p:extLst>
      <p:ext uri="{BB962C8B-B14F-4D97-AF65-F5344CB8AC3E}">
        <p14:creationId xmlns:p14="http://schemas.microsoft.com/office/powerpoint/2010/main" val="2053637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" y="386536"/>
            <a:ext cx="91344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heaven &amp; earth are full </a:t>
            </a:r>
          </a:p>
          <a:p>
            <a:pPr algn="ctr">
              <a:spcBef>
                <a:spcPts val="600"/>
              </a:spcBef>
            </a:pPr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your glory.</a:t>
            </a:r>
          </a:p>
          <a:p>
            <a:pPr algn="ctr">
              <a:spcBef>
                <a:spcPts val="2400"/>
              </a:spcBef>
            </a:pPr>
            <a:r>
              <a:rPr lang="en-US" sz="11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/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Hosanna in the highest. </a:t>
            </a:r>
          </a:p>
        </p:txBody>
      </p:sp>
    </p:spTree>
    <p:extLst>
      <p:ext uri="{BB962C8B-B14F-4D97-AF65-F5344CB8AC3E}">
        <p14:creationId xmlns:p14="http://schemas.microsoft.com/office/powerpoint/2010/main" val="1083851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5" y="361950"/>
            <a:ext cx="8763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Blessed is he who comes </a:t>
            </a:r>
          </a:p>
          <a:p>
            <a:pPr>
              <a:spcAft>
                <a:spcPts val="1200"/>
              </a:spcAft>
            </a:pPr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the Lord.</a:t>
            </a:r>
          </a:p>
          <a:p>
            <a:pPr>
              <a:spcAft>
                <a:spcPts val="1200"/>
              </a:spcAft>
            </a:pPr>
            <a:r>
              <a:rPr lang="en-US" sz="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6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Hosanna in the highest.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49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87630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400" i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(Pastor) 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Holy are you and 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blessed is your Son,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Christ.  </a:t>
            </a:r>
          </a:p>
        </p:txBody>
      </p:sp>
    </p:spTree>
    <p:extLst>
      <p:ext uri="{BB962C8B-B14F-4D97-AF65-F5344CB8AC3E}">
        <p14:creationId xmlns:p14="http://schemas.microsoft.com/office/powerpoint/2010/main" val="19327373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71257"/>
            <a:ext cx="8763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baptism </a:t>
            </a:r>
          </a:p>
          <a:p>
            <a:pPr algn="ctr">
              <a:spcAft>
                <a:spcPts val="18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his suffering, death,</a:t>
            </a:r>
          </a:p>
          <a:p>
            <a:pPr algn="ctr">
              <a:spcAft>
                <a:spcPts val="18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resurrection</a:t>
            </a:r>
          </a:p>
        </p:txBody>
      </p:sp>
    </p:spTree>
    <p:extLst>
      <p:ext uri="{BB962C8B-B14F-4D97-AF65-F5344CB8AC3E}">
        <p14:creationId xmlns:p14="http://schemas.microsoft.com/office/powerpoint/2010/main" val="17680090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09550"/>
            <a:ext cx="8763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gave birth to </a:t>
            </a:r>
          </a:p>
          <a:p>
            <a:pPr algn="ctr">
              <a:spcAft>
                <a:spcPts val="12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church,</a:t>
            </a:r>
          </a:p>
          <a:p>
            <a:pPr algn="ctr">
              <a:spcAft>
                <a:spcPts val="12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 us from 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slavery to sin &amp; death,</a:t>
            </a:r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67907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78842"/>
            <a:ext cx="87630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made with us 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covenant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water </a:t>
            </a:r>
          </a:p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Spirit.</a:t>
            </a:r>
          </a:p>
        </p:txBody>
      </p:sp>
    </p:spTree>
    <p:extLst>
      <p:ext uri="{BB962C8B-B14F-4D97-AF65-F5344CB8AC3E}">
        <p14:creationId xmlns:p14="http://schemas.microsoft.com/office/powerpoint/2010/main" val="21442709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354" y="0"/>
            <a:ext cx="9013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(Hymnals closed – Looking at Pastor)</a:t>
            </a:r>
            <a:endParaRPr lang="en-US" sz="4800" b="1" i="1" dirty="0">
              <a:solidFill>
                <a:srgbClr val="687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92" y="2682504"/>
            <a:ext cx="90127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Institution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16" y="1047750"/>
            <a:ext cx="904157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543069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885872" y="0"/>
            <a:ext cx="10029872" cy="6753500"/>
            <a:chOff x="-685800" y="0"/>
            <a:chExt cx="10029872" cy="6753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85800" y="819150"/>
              <a:ext cx="10029872" cy="59343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5800" y="6876"/>
              <a:ext cx="1524000" cy="10408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0"/>
              <a:ext cx="1752600" cy="8667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0"/>
              <a:ext cx="6829472" cy="23431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2190750"/>
              <a:ext cx="2590800" cy="607895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6" name="Rectangle 5"/>
          <p:cNvSpPr/>
          <p:nvPr/>
        </p:nvSpPr>
        <p:spPr>
          <a:xfrm>
            <a:off x="39568" y="742950"/>
            <a:ext cx="89635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0" b="1" dirty="0">
                <a:solidFill>
                  <a:srgbClr val="4F5C2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the</a:t>
            </a:r>
            <a:r>
              <a:rPr lang="en-US" sz="6000" b="1" dirty="0">
                <a:solidFill>
                  <a:srgbClr val="4F5C26"/>
                </a:solidFill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4F5C2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BODY of CHRIST</a:t>
            </a:r>
          </a:p>
          <a:p>
            <a:pPr algn="r"/>
            <a:r>
              <a:rPr lang="en-US" sz="6000" b="1" dirty="0">
                <a:solidFill>
                  <a:srgbClr val="4F5C2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given for you</a:t>
            </a:r>
            <a:r>
              <a:rPr lang="en-US" sz="5800" b="1" dirty="0">
                <a:solidFill>
                  <a:srgbClr val="4F5C2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42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615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799" y="1047750"/>
            <a:ext cx="91535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800" b="1" dirty="0"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the</a:t>
            </a:r>
            <a:r>
              <a:rPr lang="en-US" sz="5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sz="5800" b="1" dirty="0">
                <a:ln>
                  <a:solidFill>
                    <a:srgbClr val="77274F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BLOOD of CHRIST</a:t>
            </a:r>
          </a:p>
          <a:p>
            <a:r>
              <a:rPr lang="en-US" sz="5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illyBelle" pitchFamily="2" charset="-128"/>
                <a:cs typeface="Times New Roman" panose="02020603050405020304" pitchFamily="18" charset="0"/>
              </a:rPr>
              <a:t>given for you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82643" y="18007"/>
            <a:ext cx="5875681" cy="5143500"/>
            <a:chOff x="4087469" y="18007"/>
            <a:chExt cx="5875681" cy="5143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469" y="18007"/>
              <a:ext cx="5875681" cy="514350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7391400" y="361950"/>
              <a:ext cx="152400" cy="12192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8915400" y="361950"/>
              <a:ext cx="152400" cy="12192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26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58A1-28D8-944F-D374-E375B8DB8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B670BD-B4A7-892A-4F5C-06A81DFD9D3E}"/>
              </a:ext>
            </a:extLst>
          </p:cNvPr>
          <p:cNvSpPr txBox="1"/>
          <p:nvPr/>
        </p:nvSpPr>
        <p:spPr>
          <a:xfrm>
            <a:off x="161925" y="514350"/>
            <a:ext cx="882015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66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L:  …to lament the suffering in our world, to declare our trust in God in the midst of hardship. </a:t>
            </a:r>
          </a:p>
          <a:p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		</a:t>
            </a:r>
            <a:endParaRPr lang="en-US" sz="5400" b="1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055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1002089"/>
            <a:ext cx="876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Pastor:</a:t>
            </a:r>
          </a:p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…as we proclaim the   </a:t>
            </a:r>
          </a:p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mystery of faith.  </a:t>
            </a:r>
          </a:p>
        </p:txBody>
      </p:sp>
    </p:spTree>
    <p:extLst>
      <p:ext uri="{BB962C8B-B14F-4D97-AF65-F5344CB8AC3E}">
        <p14:creationId xmlns:p14="http://schemas.microsoft.com/office/powerpoint/2010/main" val="34501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" y="0"/>
            <a:ext cx="89535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</a:p>
          <a:p>
            <a:pPr algn="ctr">
              <a:spcAft>
                <a:spcPts val="1200"/>
              </a:spcAft>
            </a:pPr>
            <a:r>
              <a:rPr lang="en-US" sz="7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 has died.</a:t>
            </a:r>
          </a:p>
          <a:p>
            <a:pPr algn="ctr">
              <a:spcAft>
                <a:spcPts val="1200"/>
              </a:spcAft>
            </a:pPr>
            <a:r>
              <a:rPr lang="en-US" sz="7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 is risen.</a:t>
            </a:r>
          </a:p>
          <a:p>
            <a:pPr algn="ctr"/>
            <a:r>
              <a:rPr lang="en-US" sz="7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 will come again.</a:t>
            </a:r>
            <a:endParaRPr lang="en-US" sz="7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949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" y="165735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(Pastor continues…)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" y="494258"/>
            <a:ext cx="876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Through your son </a:t>
            </a:r>
          </a:p>
          <a:p>
            <a:pPr algn="ctr"/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Christ, </a:t>
            </a:r>
          </a:p>
          <a:p>
            <a:pPr algn="ctr"/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Holy Spirit </a:t>
            </a:r>
          </a:p>
          <a:p>
            <a:pPr algn="ctr"/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your holy Church, </a:t>
            </a:r>
          </a:p>
        </p:txBody>
      </p:sp>
    </p:spTree>
    <p:extLst>
      <p:ext uri="{BB962C8B-B14F-4D97-AF65-F5344CB8AC3E}">
        <p14:creationId xmlns:p14="http://schemas.microsoft.com/office/powerpoint/2010/main" val="356345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3810000"/>
            <a:ext cx="9172575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71475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AMEN</a:t>
            </a:r>
            <a:endParaRPr lang="en-US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85750"/>
            <a:ext cx="876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honor and glory is yours, almighty God, </a:t>
            </a:r>
          </a:p>
          <a:p>
            <a:pPr algn="ctr"/>
            <a:r>
              <a:rPr lang="en-US" sz="6600" dirty="0">
                <a:solidFill>
                  <a:srgbClr val="687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and forever.</a:t>
            </a:r>
          </a:p>
        </p:txBody>
      </p:sp>
    </p:spTree>
    <p:extLst>
      <p:ext uri="{BB962C8B-B14F-4D97-AF65-F5344CB8AC3E}">
        <p14:creationId xmlns:p14="http://schemas.microsoft.com/office/powerpoint/2010/main" val="5626236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5250"/>
            <a:ext cx="9677400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4" y="2647950"/>
            <a:ext cx="9105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&amp;</a:t>
            </a:r>
            <a:r>
              <a:rPr lang="en-US" sz="13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 </a:t>
            </a:r>
            <a:r>
              <a:rPr lang="en-US" sz="11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The</a:t>
            </a:r>
            <a:r>
              <a:rPr lang="en-US" sz="13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 Cup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438150"/>
            <a:ext cx="91344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The</a:t>
            </a:r>
            <a:r>
              <a:rPr lang="en-US" sz="13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llyBelle" pitchFamily="2" charset="-128"/>
                <a:ea typeface="LillyBelle" pitchFamily="2" charset="-128"/>
                <a:cs typeface="LillyBelle" pitchFamily="2" charset="-128"/>
              </a:rPr>
              <a:t> Bread</a:t>
            </a:r>
          </a:p>
        </p:txBody>
      </p:sp>
    </p:spTree>
    <p:extLst>
      <p:ext uri="{BB962C8B-B14F-4D97-AF65-F5344CB8AC3E}">
        <p14:creationId xmlns:p14="http://schemas.microsoft.com/office/powerpoint/2010/main" val="36363753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rgbClr val="390A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8686800" cy="4724400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86000" y="342900"/>
            <a:ext cx="502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90A09"/>
                </a:solidFill>
                <a:latin typeface="Papyrus" panose="03070502060502030205" pitchFamily="66" charset="0"/>
              </a:rPr>
              <a:t>Come.</a:t>
            </a:r>
          </a:p>
          <a:p>
            <a:r>
              <a:rPr lang="en-US" sz="4400" dirty="0">
                <a:solidFill>
                  <a:srgbClr val="390A09"/>
                </a:solidFill>
                <a:latin typeface="Papyrus" panose="03070502060502030205" pitchFamily="66" charset="0"/>
              </a:rPr>
              <a:t>Receive the bread.</a:t>
            </a:r>
          </a:p>
          <a:p>
            <a:r>
              <a:rPr lang="en-US" sz="4400" dirty="0">
                <a:solidFill>
                  <a:srgbClr val="390A09"/>
                </a:solidFill>
                <a:latin typeface="Papyrus" panose="03070502060502030205" pitchFamily="66" charset="0"/>
              </a:rPr>
              <a:t>Drink of the cup.</a:t>
            </a:r>
          </a:p>
          <a:p>
            <a:r>
              <a:rPr lang="en-US" sz="4400" dirty="0">
                <a:solidFill>
                  <a:srgbClr val="390A09"/>
                </a:solidFill>
                <a:latin typeface="Papyrus" panose="03070502060502030205" pitchFamily="66" charset="0"/>
              </a:rPr>
              <a:t>Remember.</a:t>
            </a:r>
          </a:p>
        </p:txBody>
      </p:sp>
    </p:spTree>
    <p:extLst>
      <p:ext uri="{BB962C8B-B14F-4D97-AF65-F5344CB8AC3E}">
        <p14:creationId xmlns:p14="http://schemas.microsoft.com/office/powerpoint/2010/main" val="3704153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5" y="-9525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Unison Prayer</a:t>
            </a:r>
            <a:endParaRPr lang="en-US" sz="66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" y="908804"/>
            <a:ext cx="8915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Eternal God,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give you thanks for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holy mystery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which you have given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yourself to us.  </a:t>
            </a:r>
          </a:p>
        </p:txBody>
      </p:sp>
    </p:spTree>
    <p:extLst>
      <p:ext uri="{BB962C8B-B14F-4D97-AF65-F5344CB8AC3E}">
        <p14:creationId xmlns:p14="http://schemas.microsoft.com/office/powerpoint/2010/main" val="3793570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5" y="448091"/>
            <a:ext cx="8915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 that we may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into the world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strength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your Spirit,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give ourselves for others.</a:t>
            </a:r>
          </a:p>
        </p:txBody>
      </p:sp>
    </p:spTree>
    <p:extLst>
      <p:ext uri="{BB962C8B-B14F-4D97-AF65-F5344CB8AC3E}">
        <p14:creationId xmlns:p14="http://schemas.microsoft.com/office/powerpoint/2010/main" val="18817153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448091"/>
            <a:ext cx="8915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Christ </a:t>
            </a: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Lord. </a:t>
            </a:r>
          </a:p>
          <a:p>
            <a:pPr algn="ctr"/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26250309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19050" y="-95250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LillyBelle" pitchFamily="2" charset="-128"/>
                <a:cs typeface="LillyBelle" pitchFamily="2" charset="-128"/>
              </a:rPr>
              <a:t>Offertory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775" y="1962150"/>
            <a:ext cx="876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 CENA" panose="02000000000000000000" pitchFamily="2" charset="0"/>
              </a:rPr>
              <a:t> </a:t>
            </a:r>
            <a:r>
              <a:rPr lang="en-US" sz="4800" dirty="0"/>
              <a:t>As the music plays, please </a:t>
            </a:r>
          </a:p>
          <a:p>
            <a:pPr algn="ctr"/>
            <a:r>
              <a:rPr lang="en-US" sz="4800" u="sng" dirty="0"/>
              <a:t>bring</a:t>
            </a:r>
            <a:r>
              <a:rPr lang="en-US" sz="4800" dirty="0"/>
              <a:t> your TITHES &amp; GIFTS to one of the collection plates at the front or rear of the sanctuary. </a:t>
            </a:r>
          </a:p>
        </p:txBody>
      </p:sp>
    </p:spTree>
    <p:extLst>
      <p:ext uri="{BB962C8B-B14F-4D97-AF65-F5344CB8AC3E}">
        <p14:creationId xmlns:p14="http://schemas.microsoft.com/office/powerpoint/2010/main" val="196209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D5074-463D-D1E0-746A-C73B3611F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432069-6185-E3AB-38AF-2076A62CE370}"/>
              </a:ext>
            </a:extLst>
          </p:cNvPr>
          <p:cNvSpPr txBox="1"/>
          <p:nvPr/>
        </p:nvSpPr>
        <p:spPr>
          <a:xfrm>
            <a:off x="133350" y="666750"/>
            <a:ext cx="88201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6600" dirty="0">
                <a:solidFill>
                  <a:srgbClr val="7030A0"/>
                </a:solidFill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cs typeface="Times New Roman" panose="02020603050405020304" pitchFamily="18" charset="0"/>
              </a:rPr>
              <a:t>People:  We gather to worship, as is our custom.</a:t>
            </a:r>
          </a:p>
        </p:txBody>
      </p:sp>
    </p:spTree>
    <p:extLst>
      <p:ext uri="{BB962C8B-B14F-4D97-AF65-F5344CB8AC3E}">
        <p14:creationId xmlns:p14="http://schemas.microsoft.com/office/powerpoint/2010/main" val="24565251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4758" y="971550"/>
            <a:ext cx="6172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ea typeface="LillyBelle" pitchFamily="2" charset="-128"/>
                <a:cs typeface="LillyBelle" pitchFamily="2" charset="-128"/>
              </a:rPr>
              <a:t>The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13335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*Please Stand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6067"/>
            <a:ext cx="2049958" cy="3375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249555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 dirty="0">
                <a:ea typeface="LillyBelle" pitchFamily="2" charset="-128"/>
                <a:cs typeface="LillyBelle" pitchFamily="2" charset="-128"/>
              </a:rPr>
              <a:t>Doxology</a:t>
            </a:r>
          </a:p>
        </p:txBody>
      </p:sp>
    </p:spTree>
    <p:extLst>
      <p:ext uri="{BB962C8B-B14F-4D97-AF65-F5344CB8AC3E}">
        <p14:creationId xmlns:p14="http://schemas.microsoft.com/office/powerpoint/2010/main" val="23218910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86359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Praise God, </a:t>
            </a:r>
          </a:p>
          <a:p>
            <a:pPr algn="ctr"/>
            <a:r>
              <a:rPr lang="en-US" sz="8000" dirty="0"/>
              <a:t>from whom </a:t>
            </a:r>
          </a:p>
          <a:p>
            <a:pPr algn="ctr"/>
            <a:r>
              <a:rPr lang="en-US" sz="8000" dirty="0"/>
              <a:t>all blessings flow;</a:t>
            </a:r>
          </a:p>
        </p:txBody>
      </p:sp>
    </p:spTree>
    <p:extLst>
      <p:ext uri="{BB962C8B-B14F-4D97-AF65-F5344CB8AC3E}">
        <p14:creationId xmlns:p14="http://schemas.microsoft.com/office/powerpoint/2010/main" val="29230024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86359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Praise God, </a:t>
            </a:r>
          </a:p>
          <a:p>
            <a:pPr algn="ctr"/>
            <a:r>
              <a:rPr lang="en-US" sz="8000" dirty="0"/>
              <a:t>all creatures </a:t>
            </a:r>
          </a:p>
          <a:p>
            <a:pPr algn="ctr"/>
            <a:r>
              <a:rPr lang="en-US" sz="8000" dirty="0"/>
              <a:t>here below;</a:t>
            </a:r>
          </a:p>
        </p:txBody>
      </p:sp>
    </p:spTree>
    <p:extLst>
      <p:ext uri="{BB962C8B-B14F-4D97-AF65-F5344CB8AC3E}">
        <p14:creationId xmlns:p14="http://schemas.microsoft.com/office/powerpoint/2010/main" val="7288075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1263699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Alleluia!</a:t>
            </a:r>
          </a:p>
          <a:p>
            <a:pPr algn="ctr">
              <a:spcBef>
                <a:spcPts val="2400"/>
              </a:spcBef>
            </a:pPr>
            <a:r>
              <a:rPr lang="en-US" sz="8000" dirty="0"/>
              <a:t>Alleluia!</a:t>
            </a:r>
          </a:p>
        </p:txBody>
      </p:sp>
    </p:spTree>
    <p:extLst>
      <p:ext uri="{BB962C8B-B14F-4D97-AF65-F5344CB8AC3E}">
        <p14:creationId xmlns:p14="http://schemas.microsoft.com/office/powerpoint/2010/main" val="1281159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86359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Praise God, </a:t>
            </a:r>
          </a:p>
          <a:p>
            <a:pPr algn="ctr"/>
            <a:r>
              <a:rPr lang="en-US" sz="8000" dirty="0"/>
              <a:t>the source of </a:t>
            </a:r>
          </a:p>
          <a:p>
            <a:pPr algn="ctr"/>
            <a:r>
              <a:rPr lang="en-US" sz="8000" dirty="0"/>
              <a:t>all our gifts!</a:t>
            </a:r>
          </a:p>
        </p:txBody>
      </p:sp>
    </p:spTree>
    <p:extLst>
      <p:ext uri="{BB962C8B-B14F-4D97-AF65-F5344CB8AC3E}">
        <p14:creationId xmlns:p14="http://schemas.microsoft.com/office/powerpoint/2010/main" val="31535179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38150"/>
            <a:ext cx="9067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Praise </a:t>
            </a:r>
          </a:p>
          <a:p>
            <a:pPr algn="ctr"/>
            <a:r>
              <a:rPr lang="en-US" sz="8000" dirty="0"/>
              <a:t>Jesus Christ, whose power uplifts!</a:t>
            </a:r>
          </a:p>
        </p:txBody>
      </p:sp>
    </p:spTree>
    <p:extLst>
      <p:ext uri="{BB962C8B-B14F-4D97-AF65-F5344CB8AC3E}">
        <p14:creationId xmlns:p14="http://schemas.microsoft.com/office/powerpoint/2010/main" val="13053152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43815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Praise the Spirit, </a:t>
            </a:r>
          </a:p>
          <a:p>
            <a:pPr algn="ctr"/>
            <a:r>
              <a:rPr lang="en-US" sz="8000" dirty="0"/>
              <a:t>Holy Spirit!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33375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Alleluia!  Alleluia!</a:t>
            </a:r>
          </a:p>
        </p:txBody>
      </p:sp>
    </p:spTree>
    <p:extLst>
      <p:ext uri="{BB962C8B-B14F-4D97-AF65-F5344CB8AC3E}">
        <p14:creationId xmlns:p14="http://schemas.microsoft.com/office/powerpoint/2010/main" val="29230024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1971585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Alleluia!</a:t>
            </a:r>
          </a:p>
        </p:txBody>
      </p:sp>
    </p:spTree>
    <p:extLst>
      <p:ext uri="{BB962C8B-B14F-4D97-AF65-F5344CB8AC3E}">
        <p14:creationId xmlns:p14="http://schemas.microsoft.com/office/powerpoint/2010/main" val="29230024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742950"/>
            <a:ext cx="914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ea typeface="Give It Your Heart" panose="02000603000000000000" pitchFamily="2" charset="0"/>
              </a:rPr>
              <a:t>SHARING JOYS</a:t>
            </a:r>
          </a:p>
          <a:p>
            <a:pPr algn="ctr"/>
            <a:r>
              <a:rPr lang="en-US" sz="11500" b="1" dirty="0">
                <a:ea typeface="Give It Your Heart" panose="02000603000000000000" pitchFamily="2" charset="0"/>
              </a:rPr>
              <a:t>&amp; CONCERNS</a:t>
            </a:r>
          </a:p>
        </p:txBody>
      </p:sp>
    </p:spTree>
    <p:extLst>
      <p:ext uri="{BB962C8B-B14F-4D97-AF65-F5344CB8AC3E}">
        <p14:creationId xmlns:p14="http://schemas.microsoft.com/office/powerpoint/2010/main" val="524134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01925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ea typeface="Give It Your Heart" panose="02000603000000000000" pitchFamily="2" charset="0"/>
              </a:rPr>
              <a:t>Pastoral</a:t>
            </a:r>
          </a:p>
          <a:p>
            <a:pPr algn="ctr"/>
            <a:r>
              <a:rPr lang="en-US" sz="13800" b="1" dirty="0">
                <a:ea typeface="Give It Your Heart" panose="02000603000000000000" pitchFamily="2" charset="0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983193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5B9A1-9DF8-A055-BF67-211106DFD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00A79-2326-EFED-201B-A53B591DD765}"/>
              </a:ext>
            </a:extLst>
          </p:cNvPr>
          <p:cNvSpPr txBox="1"/>
          <p:nvPr/>
        </p:nvSpPr>
        <p:spPr>
          <a:xfrm>
            <a:off x="161925" y="514350"/>
            <a:ext cx="882015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66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L:  We, like those in Nazareth, gather to hear and receive the Word of God proclaimed among us. To encounter the life-giving message of God’s…</a:t>
            </a:r>
          </a:p>
          <a:p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		</a:t>
            </a:r>
            <a:endParaRPr lang="en-US" sz="5400" b="1" i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59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200150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cs typeface="Times New Roman" panose="02020603050405020304" pitchFamily="18" charset="0"/>
              </a:rPr>
              <a:t>Our Father, 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who art in heaven,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hallowed be thy name.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" y="-9525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unison: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160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9592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cs typeface="Times New Roman" panose="02020603050405020304" pitchFamily="18" charset="0"/>
              </a:rPr>
              <a:t>Thy kingdom come, 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thy will be done 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on earth 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as it is in heaven.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689634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41758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cs typeface="Times New Roman" panose="02020603050405020304" pitchFamily="18" charset="0"/>
              </a:rPr>
              <a:t>Give us this day 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our daily bread.</a:t>
            </a:r>
          </a:p>
        </p:txBody>
      </p:sp>
    </p:spTree>
    <p:extLst>
      <p:ext uri="{BB962C8B-B14F-4D97-AF65-F5344CB8AC3E}">
        <p14:creationId xmlns:p14="http://schemas.microsoft.com/office/powerpoint/2010/main" val="18635669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24" y="352841"/>
            <a:ext cx="913447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6600" dirty="0">
                <a:cs typeface="Times New Roman" panose="02020603050405020304" pitchFamily="18" charset="0"/>
              </a:rPr>
              <a:t>And forgive us our trespasses, </a:t>
            </a:r>
          </a:p>
          <a:p>
            <a:pPr algn="ctr"/>
            <a:r>
              <a:rPr lang="en-US" sz="6600" dirty="0">
                <a:cs typeface="Times New Roman" panose="02020603050405020304" pitchFamily="18" charset="0"/>
              </a:rPr>
              <a:t>as we forgive those </a:t>
            </a:r>
          </a:p>
          <a:p>
            <a:pPr algn="ctr"/>
            <a:r>
              <a:rPr lang="en-US" sz="6600" dirty="0">
                <a:cs typeface="Times New Roman" panose="02020603050405020304" pitchFamily="18" charset="0"/>
              </a:rPr>
              <a:t>who trespass against us.</a:t>
            </a:r>
          </a:p>
        </p:txBody>
      </p:sp>
    </p:spTree>
    <p:extLst>
      <p:ext uri="{BB962C8B-B14F-4D97-AF65-F5344CB8AC3E}">
        <p14:creationId xmlns:p14="http://schemas.microsoft.com/office/powerpoint/2010/main" val="11192624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85750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cs typeface="Times New Roman" panose="02020603050405020304" pitchFamily="18" charset="0"/>
              </a:rPr>
              <a:t>And lead us 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not into temptation, 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but deliver us </a:t>
            </a:r>
          </a:p>
          <a:p>
            <a:pPr algn="ctr"/>
            <a:r>
              <a:rPr lang="en-US" sz="7200" dirty="0">
                <a:cs typeface="Times New Roman" panose="02020603050405020304" pitchFamily="18" charset="0"/>
              </a:rPr>
              <a:t>from evil.</a:t>
            </a:r>
          </a:p>
        </p:txBody>
      </p:sp>
    </p:spTree>
    <p:extLst>
      <p:ext uri="{BB962C8B-B14F-4D97-AF65-F5344CB8AC3E}">
        <p14:creationId xmlns:p14="http://schemas.microsoft.com/office/powerpoint/2010/main" val="28414968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24" y="9525"/>
            <a:ext cx="913447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cs typeface="Times New Roman" panose="02020603050405020304" pitchFamily="18" charset="0"/>
              </a:rPr>
              <a:t>For thine </a:t>
            </a:r>
          </a:p>
          <a:p>
            <a:pPr algn="ctr"/>
            <a:r>
              <a:rPr lang="en-US" sz="6600" dirty="0">
                <a:cs typeface="Times New Roman" panose="02020603050405020304" pitchFamily="18" charset="0"/>
              </a:rPr>
              <a:t>is the kingdom, </a:t>
            </a:r>
          </a:p>
          <a:p>
            <a:pPr algn="ctr"/>
            <a:r>
              <a:rPr lang="en-US" sz="6600" dirty="0">
                <a:cs typeface="Times New Roman" panose="02020603050405020304" pitchFamily="18" charset="0"/>
              </a:rPr>
              <a:t>and the power, </a:t>
            </a:r>
          </a:p>
          <a:p>
            <a:pPr algn="ctr"/>
            <a:r>
              <a:rPr lang="en-US" sz="6600" dirty="0">
                <a:cs typeface="Times New Roman" panose="02020603050405020304" pitchFamily="18" charset="0"/>
              </a:rPr>
              <a:t>and the glory forever.  Amen.</a:t>
            </a:r>
          </a:p>
        </p:txBody>
      </p:sp>
    </p:spTree>
    <p:extLst>
      <p:ext uri="{BB962C8B-B14F-4D97-AF65-F5344CB8AC3E}">
        <p14:creationId xmlns:p14="http://schemas.microsoft.com/office/powerpoint/2010/main" val="15468587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04800" y="139363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Hymn #170 v. 1 &amp; 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25" y="1580614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ea typeface="LillyBelle" pitchFamily="2" charset="-128"/>
                <a:cs typeface="LillyBelle" pitchFamily="2" charset="-128"/>
              </a:rPr>
              <a:t>“O How I Love Jesus”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25007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6252918-7959-D079-67F5-67A633CF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89" b="3025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69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5283FFE-AE7E-238B-CA19-1D0341271E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8" b="13146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79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9585A6C-F8B1-4C47-1711-2EE16A50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87" b="8127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25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5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5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10845</TotalTime>
  <Words>1042</Words>
  <Application>Microsoft Office PowerPoint</Application>
  <PresentationFormat>On-screen Show (16:9)</PresentationFormat>
  <Paragraphs>216</Paragraphs>
  <Slides>102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AR CENA</vt:lpstr>
      <vt:lpstr>Architects Daughter</vt:lpstr>
      <vt:lpstr>Arial</vt:lpstr>
      <vt:lpstr>Calibri</vt:lpstr>
      <vt:lpstr>Give It Your Heart</vt:lpstr>
      <vt:lpstr>LillyBelle</vt:lpstr>
      <vt:lpstr>Papyrus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the Church  (Verse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Farwell Brunch Potluck for Pastor Ron &amp; Pastor Nikki</dc:title>
  <dc:creator>Office Manager</dc:creator>
  <cp:lastModifiedBy>EUMC Admin</cp:lastModifiedBy>
  <cp:revision>1342</cp:revision>
  <dcterms:created xsi:type="dcterms:W3CDTF">2018-06-07T15:56:17Z</dcterms:created>
  <dcterms:modified xsi:type="dcterms:W3CDTF">2025-01-31T18:23:53Z</dcterms:modified>
</cp:coreProperties>
</file>